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134805410" r:id="rId5"/>
    <p:sldId id="2134805455" r:id="rId6"/>
    <p:sldId id="2134805456" r:id="rId7"/>
    <p:sldId id="2134805457" r:id="rId8"/>
    <p:sldId id="2134805458" r:id="rId9"/>
    <p:sldId id="2134805459" r:id="rId10"/>
    <p:sldId id="2134805460" r:id="rId11"/>
    <p:sldId id="2134805478" r:id="rId12"/>
    <p:sldId id="2134805461" r:id="rId13"/>
    <p:sldId id="2134805462" r:id="rId14"/>
    <p:sldId id="2134805463" r:id="rId15"/>
    <p:sldId id="2134805475" r:id="rId16"/>
    <p:sldId id="2134805464" r:id="rId17"/>
    <p:sldId id="2134805465" r:id="rId18"/>
    <p:sldId id="2134805466" r:id="rId19"/>
    <p:sldId id="2134805467" r:id="rId20"/>
    <p:sldId id="2134805468" r:id="rId21"/>
    <p:sldId id="2134805469" r:id="rId22"/>
    <p:sldId id="2134805470" r:id="rId23"/>
    <p:sldId id="2134805471" r:id="rId24"/>
    <p:sldId id="2134805472" r:id="rId25"/>
    <p:sldId id="2134805473" r:id="rId26"/>
    <p:sldId id="2134805476" r:id="rId27"/>
    <p:sldId id="2134805477" r:id="rId28"/>
    <p:sldId id="2134805452" r:id="rId29"/>
    <p:sldId id="26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9DAA39-7944-43D5-836C-00CDE59D09E1}" type="datetimeFigureOut">
              <a:rPr lang="en-IN" smtClean="0"/>
              <a:t>22-11-2022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44D49-5E5B-44F4-B099-3A41C5580F5D}" type="slidenum">
              <a:rPr lang="en-IN" smtClean="0"/>
              <a:t>‹#›</a:t>
            </a:fld>
            <a:endParaRPr lang="en-IN"/>
          </a:p>
        </p:txBody>
      </p:sp>
    </p:spTree>
    <p:extLst>
      <p:ext uri="{BB962C8B-B14F-4D97-AF65-F5344CB8AC3E}">
        <p14:creationId xmlns:p14="http://schemas.microsoft.com/office/powerpoint/2010/main" val="3818209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10"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60CF-2943-4037-8E23-9A47069F06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1A015A-7AF2-4A60-8759-318367B8C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18867A-ACB9-468D-8521-89DAC0222637}"/>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5" name="Footer Placeholder 4">
            <a:extLst>
              <a:ext uri="{FF2B5EF4-FFF2-40B4-BE49-F238E27FC236}">
                <a16:creationId xmlns:a16="http://schemas.microsoft.com/office/drawing/2014/main" id="{D3279FC8-E718-4F85-8B6D-FFE5C6748F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B3C88-6A66-4978-A6B6-D1C50E657A20}"/>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21768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78F9-75B7-45E0-8A84-2EB0A5699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3DA33B-7841-4137-BBCC-A6F7712A39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6E8B66-E091-43FA-A12C-558AA786F39B}"/>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5" name="Footer Placeholder 4">
            <a:extLst>
              <a:ext uri="{FF2B5EF4-FFF2-40B4-BE49-F238E27FC236}">
                <a16:creationId xmlns:a16="http://schemas.microsoft.com/office/drawing/2014/main" id="{BF4BD33A-FAC7-4A60-981E-C32ACEF459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E8179F-813A-4D16-8137-DC79BADA25B2}"/>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899976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60ED83-B351-490B-B134-1EF403A3D0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5A5EFB-1F97-4729-A427-19C222D3B2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9C8E1F-999E-4A05-AF33-53D12C5D7B96}"/>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5" name="Footer Placeholder 4">
            <a:extLst>
              <a:ext uri="{FF2B5EF4-FFF2-40B4-BE49-F238E27FC236}">
                <a16:creationId xmlns:a16="http://schemas.microsoft.com/office/drawing/2014/main" id="{4AC35C7F-B5CE-46AF-9AF0-14CEFE9919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0D851D-BD30-4370-878B-A1507ED1930E}"/>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2520071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el slide with image and visual Magenta sma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F274CEF-522B-4D0A-A775-20ACF75CA12C}"/>
              </a:ext>
            </a:extLst>
          </p:cNvPr>
          <p:cNvSpPr>
            <a:spLocks noGrp="1"/>
          </p:cNvSpPr>
          <p:nvPr>
            <p:ph type="pic" sz="quarter" idx="15"/>
          </p:nvPr>
        </p:nvSpPr>
        <p:spPr bwMode="gray">
          <a:xfrm>
            <a:off x="1" y="1"/>
            <a:ext cx="12192000" cy="6858000"/>
          </a:xfrm>
        </p:spPr>
        <p:txBody>
          <a:bodyPr/>
          <a:lstStyle/>
          <a:p>
            <a:r>
              <a:rPr lang="de-DE"/>
              <a:t>Bild durch Klicken auf Symbol hinzufügen</a:t>
            </a:r>
            <a:endParaRPr lang="en-US"/>
          </a:p>
        </p:txBody>
      </p:sp>
      <p:sp>
        <p:nvSpPr>
          <p:cNvPr id="7" name="Textplatzhalter 7">
            <a:extLst>
              <a:ext uri="{FF2B5EF4-FFF2-40B4-BE49-F238E27FC236}">
                <a16:creationId xmlns:a16="http://schemas.microsoft.com/office/drawing/2014/main" id="{56419379-7C13-409E-B4D5-467E83D996A8}"/>
              </a:ext>
            </a:extLst>
          </p:cNvPr>
          <p:cNvSpPr>
            <a:spLocks noGrp="1"/>
          </p:cNvSpPr>
          <p:nvPr>
            <p:ph type="body" sz="quarter" idx="13" hasCustomPrompt="1"/>
          </p:nvPr>
        </p:nvSpPr>
        <p:spPr bwMode="gray">
          <a:xfrm>
            <a:off x="305725" y="-8639"/>
            <a:ext cx="11086211" cy="6858000"/>
          </a:xfrm>
          <a:prstGeom prst="rect">
            <a:avLst/>
          </a:prstGeom>
          <a:blipFill>
            <a:blip r:embed="rId2"/>
            <a:stretch>
              <a:fillRect l="-6609" t="-62325" r="-3" b="-5905"/>
            </a:stretch>
          </a:blipFill>
        </p:spPr>
        <p:txBody>
          <a:bodyPr anchor="b"/>
          <a:lstStyle>
            <a:lvl1pPr>
              <a:defRPr sz="106" b="0">
                <a:solidFill>
                  <a:schemeClr val="bg2"/>
                </a:solidFill>
              </a:defRPr>
            </a:lvl1pPr>
          </a:lstStyle>
          <a:p>
            <a:pPr lvl="0"/>
            <a:r>
              <a:rPr lang="de-DE"/>
              <a:t>.</a:t>
            </a:r>
          </a:p>
        </p:txBody>
      </p:sp>
      <p:sp>
        <p:nvSpPr>
          <p:cNvPr id="12" name="Textplatzhalter 8">
            <a:extLst>
              <a:ext uri="{FF2B5EF4-FFF2-40B4-BE49-F238E27FC236}">
                <a16:creationId xmlns:a16="http://schemas.microsoft.com/office/drawing/2014/main" id="{72FE4901-9830-41DC-9AD2-A828B13E126A}"/>
              </a:ext>
            </a:extLst>
          </p:cNvPr>
          <p:cNvSpPr>
            <a:spLocks noGrp="1"/>
          </p:cNvSpPr>
          <p:nvPr>
            <p:ph type="body" sz="quarter" idx="11" hasCustomPrompt="1"/>
          </p:nvPr>
        </p:nvSpPr>
        <p:spPr bwMode="gray">
          <a:xfrm>
            <a:off x="609491" y="5829805"/>
            <a:ext cx="4366649" cy="493922"/>
          </a:xfrm>
          <a:prstGeom prst="rect">
            <a:avLst/>
          </a:prstGeom>
          <a:blipFill>
            <a:blip r:embed="rId3"/>
            <a:stretch>
              <a:fillRect/>
            </a:stretch>
          </a:blipFill>
        </p:spPr>
        <p:txBody>
          <a:bodyPr/>
          <a:lstStyle>
            <a:lvl1pPr>
              <a:defRPr sz="106">
                <a:solidFill>
                  <a:schemeClr val="bg2"/>
                </a:solidFill>
              </a:defRPr>
            </a:lvl1pPr>
          </a:lstStyle>
          <a:p>
            <a:pPr lvl="0"/>
            <a:r>
              <a:rPr lang="de-DE"/>
              <a:t>.</a:t>
            </a:r>
          </a:p>
        </p:txBody>
      </p:sp>
      <p:sp>
        <p:nvSpPr>
          <p:cNvPr id="4" name="Title 3">
            <a:extLst>
              <a:ext uri="{FF2B5EF4-FFF2-40B4-BE49-F238E27FC236}">
                <a16:creationId xmlns:a16="http://schemas.microsoft.com/office/drawing/2014/main" id="{CBDD2682-F210-43B0-9B3A-CB10A6CF4E33}"/>
              </a:ext>
            </a:extLst>
          </p:cNvPr>
          <p:cNvSpPr>
            <a:spLocks noGrp="1"/>
          </p:cNvSpPr>
          <p:nvPr>
            <p:ph type="title"/>
          </p:nvPr>
        </p:nvSpPr>
        <p:spPr bwMode="gray">
          <a:xfrm>
            <a:off x="609492" y="2491673"/>
            <a:ext cx="5421681" cy="1588727"/>
          </a:xfrm>
        </p:spPr>
        <p:txBody>
          <a:bodyPr>
            <a:noAutofit/>
          </a:bodyPr>
          <a:lstStyle>
            <a:lvl1pPr>
              <a:defRPr sz="3174">
                <a:solidFill>
                  <a:schemeClr val="bg1"/>
                </a:solidFill>
              </a:defRPr>
            </a:lvl1pPr>
          </a:lstStyle>
          <a:p>
            <a:r>
              <a:rPr lang="de-DE"/>
              <a:t>Mastertitelformat bearbeiten</a:t>
            </a:r>
            <a:endParaRPr lang="en-US"/>
          </a:p>
        </p:txBody>
      </p:sp>
      <p:sp>
        <p:nvSpPr>
          <p:cNvPr id="10" name="Text Placeholder 4">
            <a:extLst>
              <a:ext uri="{FF2B5EF4-FFF2-40B4-BE49-F238E27FC236}">
                <a16:creationId xmlns:a16="http://schemas.microsoft.com/office/drawing/2014/main" id="{F527FACF-74C9-415C-B3B7-1462AE285B11}"/>
              </a:ext>
            </a:extLst>
          </p:cNvPr>
          <p:cNvSpPr>
            <a:spLocks noGrp="1"/>
          </p:cNvSpPr>
          <p:nvPr>
            <p:ph type="body" sz="quarter" idx="14"/>
          </p:nvPr>
        </p:nvSpPr>
        <p:spPr bwMode="gray">
          <a:xfrm>
            <a:off x="609493" y="1700219"/>
            <a:ext cx="5421681" cy="678744"/>
          </a:xfrm>
        </p:spPr>
        <p:txBody>
          <a:bodyPr vert="horz" lIns="0" tIns="0" rIns="0" bIns="0" rtlCol="0" anchor="b">
            <a:noAutofit/>
          </a:bodyPr>
          <a:lstStyle>
            <a:lvl1pPr>
              <a:defRPr lang="en-US" sz="1693" b="0" dirty="0" smtClean="0">
                <a:solidFill>
                  <a:schemeClr val="bg1"/>
                </a:solidFill>
                <a:latin typeface="TeleGrotesk Next Thin" pitchFamily="2" charset="0"/>
                <a:ea typeface="TeleGrotesk Next Thin" pitchFamily="2" charset="0"/>
                <a:cs typeface="TeleGrotesk Next Thin" pitchFamily="2" charset="0"/>
              </a:defRPr>
            </a:lvl1pPr>
            <a:lvl2pPr>
              <a:defRPr lang="en-US" sz="2000" dirty="0"/>
            </a:lvl2pPr>
          </a:lstStyle>
          <a:p>
            <a:pPr lvl="0"/>
            <a:r>
              <a:rPr lang="de-DE"/>
              <a:t>Mastertextformat bearbeiten</a:t>
            </a:r>
          </a:p>
        </p:txBody>
      </p:sp>
      <p:pic>
        <p:nvPicPr>
          <p:cNvPr id="9" name="Inhaltsplatzhalter 7">
            <a:extLst>
              <a:ext uri="{FF2B5EF4-FFF2-40B4-BE49-F238E27FC236}">
                <a16:creationId xmlns:a16="http://schemas.microsoft.com/office/drawing/2014/main" id="{6EAD84A7-7FBD-48E1-905E-6E90AC09CA78}"/>
              </a:ext>
            </a:extLst>
          </p:cNvPr>
          <p:cNvPicPr>
            <a:picLocks noChangeAspect="1"/>
          </p:cNvPicPr>
          <p:nvPr userDrawn="1"/>
        </p:nvPicPr>
        <p:blipFill>
          <a:blip r:embed="rId4"/>
          <a:stretch>
            <a:fillRect/>
          </a:stretch>
        </p:blipFill>
        <p:spPr>
          <a:xfrm>
            <a:off x="10727172" y="311274"/>
            <a:ext cx="1159103" cy="830995"/>
          </a:xfrm>
          <a:prstGeom prst="rect">
            <a:avLst/>
          </a:prstGeom>
        </p:spPr>
      </p:pic>
    </p:spTree>
    <p:extLst>
      <p:ext uri="{BB962C8B-B14F-4D97-AF65-F5344CB8AC3E}">
        <p14:creationId xmlns:p14="http://schemas.microsoft.com/office/powerpoint/2010/main" val="2438028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F01123F9-DE3A-4E80-B68B-F73290368FBE}"/>
              </a:ext>
            </a:extLst>
          </p:cNvPr>
          <p:cNvGraphicFramePr>
            <a:graphicFrameLocks noChangeAspect="1"/>
          </p:cNvGraphicFramePr>
          <p:nvPr userDrawn="1">
            <p:custDataLst>
              <p:tags r:id="rId2"/>
            </p:custDataLst>
            <p:extLst>
              <p:ext uri="{D42A27DB-BD31-4B8C-83A1-F6EECF244321}">
                <p14:modId xmlns:p14="http://schemas.microsoft.com/office/powerpoint/2010/main" val="2743370670"/>
              </p:ext>
            </p:extLst>
          </p:nvPr>
        </p:nvGraphicFramePr>
        <p:xfrm>
          <a:off x="1680" y="1680"/>
          <a:ext cx="1680" cy="1681"/>
        </p:xfrm>
        <a:graphic>
          <a:graphicData uri="http://schemas.openxmlformats.org/presentationml/2006/ole">
            <mc:AlternateContent xmlns:mc="http://schemas.openxmlformats.org/markup-compatibility/2006">
              <mc:Choice xmlns:v="urn:schemas-microsoft-com:vml" Requires="v">
                <p:oleObj spid="_x0000_s14392" name="think-cell Folie" r:id="rId5" imgW="532" imgH="530" progId="TCLayout.ActiveDocument.1">
                  <p:embed/>
                </p:oleObj>
              </mc:Choice>
              <mc:Fallback>
                <p:oleObj name="think-cell Folie" r:id="rId5" imgW="532" imgH="530" progId="TCLayout.ActiveDocument.1">
                  <p:embed/>
                  <p:pic>
                    <p:nvPicPr>
                      <p:cNvPr id="9" name="Objekt 8" hidden="1">
                        <a:extLst>
                          <a:ext uri="{FF2B5EF4-FFF2-40B4-BE49-F238E27FC236}">
                            <a16:creationId xmlns:a16="http://schemas.microsoft.com/office/drawing/2014/main" id="{F01123F9-DE3A-4E80-B68B-F73290368FBE}"/>
                          </a:ext>
                        </a:extLst>
                      </p:cNvPr>
                      <p:cNvPicPr/>
                      <p:nvPr/>
                    </p:nvPicPr>
                    <p:blipFill>
                      <a:blip r:embed="rId6"/>
                      <a:stretch>
                        <a:fillRect/>
                      </a:stretch>
                    </p:blipFill>
                    <p:spPr>
                      <a:xfrm>
                        <a:off x="1680" y="1680"/>
                        <a:ext cx="1680" cy="1681"/>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76B8AEC6-4613-48A1-B360-944D61A83292}"/>
              </a:ext>
            </a:extLst>
          </p:cNvPr>
          <p:cNvSpPr/>
          <p:nvPr userDrawn="1">
            <p:custDataLst>
              <p:tags r:id="rId3"/>
            </p:custDataLst>
          </p:nvPr>
        </p:nvSpPr>
        <p:spPr>
          <a:xfrm>
            <a:off x="0" y="0"/>
            <a:ext cx="167980" cy="16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174" b="0" i="0" baseline="0" err="1">
              <a:latin typeface="TeleGrotesk Next Ultra" pitchFamily="2" charset="0"/>
              <a:ea typeface="+mj-ea"/>
              <a:cs typeface="+mj-cs"/>
              <a:sym typeface="TeleGrotesk Next Ultra" pitchFamily="2" charset="0"/>
            </a:endParaRPr>
          </a:p>
        </p:txBody>
      </p:sp>
      <p:pic>
        <p:nvPicPr>
          <p:cNvPr id="7" name="Picture 6" descr="Grey Background Wallpaper | Sombra, Survival, Planos de fundo">
            <a:extLst>
              <a:ext uri="{FF2B5EF4-FFF2-40B4-BE49-F238E27FC236}">
                <a16:creationId xmlns:a16="http://schemas.microsoft.com/office/drawing/2014/main" id="{C708A248-E2DD-4C98-9073-476D0A956181}"/>
              </a:ext>
            </a:extLst>
          </p:cNvPr>
          <p:cNvPicPr>
            <a:picLocks noChangeAspect="1" noChangeArrowheads="1"/>
          </p:cNvPicPr>
          <p:nvPr userDrawn="1"/>
        </p:nvPicPr>
        <p:blipFill rotWithShape="1">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2">
            <a:extLst>
              <a:ext uri="{FF2B5EF4-FFF2-40B4-BE49-F238E27FC236}">
                <a16:creationId xmlns:a16="http://schemas.microsoft.com/office/drawing/2014/main" id="{2C868367-24E8-40CA-9962-2741BB0A0711}"/>
              </a:ext>
            </a:extLst>
          </p:cNvPr>
          <p:cNvSpPr>
            <a:spLocks noGrp="1"/>
          </p:cNvSpPr>
          <p:nvPr>
            <p:ph type="dt" sz="half" idx="10"/>
          </p:nvPr>
        </p:nvSpPr>
        <p:spPr bwMode="gray">
          <a:xfrm>
            <a:off x="10335813" y="6438726"/>
            <a:ext cx="1057275" cy="108000"/>
          </a:xfrm>
          <a:prstGeom prst="rect">
            <a:avLst/>
          </a:prstGeom>
        </p:spPr>
        <p:txBody>
          <a:bodyPr/>
          <a:lstStyle/>
          <a:p>
            <a:fld id="{B36EE2CF-51E0-4545-8E40-5DE8B844354D}" type="datetime1">
              <a:rPr lang="en-US" smtClean="0"/>
              <a:t>11/22/2022</a:t>
            </a:fld>
            <a:endParaRPr lang="de-DE"/>
          </a:p>
        </p:txBody>
      </p:sp>
      <p:sp>
        <p:nvSpPr>
          <p:cNvPr id="4" name="Fußzeilenplatzhalter 3">
            <a:extLst>
              <a:ext uri="{FF2B5EF4-FFF2-40B4-BE49-F238E27FC236}">
                <a16:creationId xmlns:a16="http://schemas.microsoft.com/office/drawing/2014/main" id="{B51B8FF4-C9C1-4B4E-B383-7238C6C1D360}"/>
              </a:ext>
            </a:extLst>
          </p:cNvPr>
          <p:cNvSpPr>
            <a:spLocks noGrp="1"/>
          </p:cNvSpPr>
          <p:nvPr>
            <p:ph type="ftr" sz="quarter" idx="11"/>
          </p:nvPr>
        </p:nvSpPr>
        <p:spPr bwMode="gray">
          <a:xfrm>
            <a:off x="6208547" y="6438726"/>
            <a:ext cx="4015010" cy="108000"/>
          </a:xfrm>
          <a:prstGeom prst="rect">
            <a:avLst/>
          </a:prstGeom>
        </p:spPr>
        <p:txBody>
          <a:bodyPr/>
          <a:lstStyle/>
          <a:p>
            <a:r>
              <a:rPr lang="de-DE"/>
              <a:t>- </a:t>
            </a:r>
            <a:r>
              <a:rPr lang="de-DE" err="1"/>
              <a:t>confidential</a:t>
            </a:r>
            <a:r>
              <a:rPr lang="de-DE"/>
              <a:t> -</a:t>
            </a:r>
          </a:p>
        </p:txBody>
      </p:sp>
      <p:sp>
        <p:nvSpPr>
          <p:cNvPr id="5" name="Foliennummernplatzhalter 4">
            <a:extLst>
              <a:ext uri="{FF2B5EF4-FFF2-40B4-BE49-F238E27FC236}">
                <a16:creationId xmlns:a16="http://schemas.microsoft.com/office/drawing/2014/main" id="{21641C87-3215-4896-AD39-4F6BB13FE31B}"/>
              </a:ext>
            </a:extLst>
          </p:cNvPr>
          <p:cNvSpPr>
            <a:spLocks noGrp="1"/>
          </p:cNvSpPr>
          <p:nvPr>
            <p:ph type="sldNum" sz="quarter" idx="12"/>
          </p:nvPr>
        </p:nvSpPr>
        <p:spPr bwMode="gray">
          <a:xfrm>
            <a:off x="11505345" y="6438726"/>
            <a:ext cx="380931" cy="108000"/>
          </a:xfrm>
          <a:prstGeom prst="rect">
            <a:avLst/>
          </a:prstGeom>
        </p:spPr>
        <p:txBody>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3B152760-48B4-48CC-9BAE-4AAB16B23038}"/>
              </a:ext>
            </a:extLst>
          </p:cNvPr>
          <p:cNvSpPr>
            <a:spLocks noGrp="1"/>
          </p:cNvSpPr>
          <p:nvPr>
            <p:ph type="title"/>
          </p:nvPr>
        </p:nvSpPr>
        <p:spPr bwMode="gray"/>
        <p:txBody>
          <a:bodyPr/>
          <a:lstStyle/>
          <a:p>
            <a:r>
              <a:rPr lang="de-DE"/>
              <a:t>Mastertitelformat bearbeiten</a:t>
            </a:r>
            <a:endParaRPr lang="en-US"/>
          </a:p>
        </p:txBody>
      </p:sp>
      <p:pic>
        <p:nvPicPr>
          <p:cNvPr id="10" name="Grafik 9">
            <a:extLst>
              <a:ext uri="{FF2B5EF4-FFF2-40B4-BE49-F238E27FC236}">
                <a16:creationId xmlns:a16="http://schemas.microsoft.com/office/drawing/2014/main" id="{607100E7-51E6-420B-8C2A-794560653574}"/>
              </a:ext>
            </a:extLst>
          </p:cNvPr>
          <p:cNvPicPr>
            <a:picLocks noChangeAspect="1"/>
          </p:cNvPicPr>
          <p:nvPr userDrawn="1"/>
        </p:nvPicPr>
        <p:blipFill>
          <a:blip r:embed="rId9"/>
          <a:stretch>
            <a:fillRect/>
          </a:stretch>
        </p:blipFill>
        <p:spPr bwMode="gray">
          <a:xfrm>
            <a:off x="305724" y="6248140"/>
            <a:ext cx="3386480" cy="382246"/>
          </a:xfrm>
          <a:prstGeom prst="rect">
            <a:avLst/>
          </a:prstGeom>
        </p:spPr>
      </p:pic>
      <p:pic>
        <p:nvPicPr>
          <p:cNvPr id="11" name="Inhaltsplatzhalter 7">
            <a:extLst>
              <a:ext uri="{FF2B5EF4-FFF2-40B4-BE49-F238E27FC236}">
                <a16:creationId xmlns:a16="http://schemas.microsoft.com/office/drawing/2014/main" id="{D4A41766-D9AD-4563-891C-ED717F410293}"/>
              </a:ext>
            </a:extLst>
          </p:cNvPr>
          <p:cNvPicPr>
            <a:picLocks noChangeAspect="1"/>
          </p:cNvPicPr>
          <p:nvPr userDrawn="1"/>
        </p:nvPicPr>
        <p:blipFill>
          <a:blip r:embed="rId10"/>
          <a:stretch>
            <a:fillRect/>
          </a:stretch>
        </p:blipFill>
        <p:spPr>
          <a:xfrm>
            <a:off x="10727172" y="311274"/>
            <a:ext cx="1159103" cy="830995"/>
          </a:xfrm>
          <a:prstGeom prst="rect">
            <a:avLst/>
          </a:prstGeom>
        </p:spPr>
      </p:pic>
    </p:spTree>
    <p:extLst>
      <p:ext uri="{BB962C8B-B14F-4D97-AF65-F5344CB8AC3E}">
        <p14:creationId xmlns:p14="http://schemas.microsoft.com/office/powerpoint/2010/main" val="627445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B0EA-9D4C-4413-84B4-2F25701476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ABDE26-3E88-41C6-93A3-3EE22F8DA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64F8AC-5EC5-43A3-9BE4-AAD00888F14E}"/>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5" name="Footer Placeholder 4">
            <a:extLst>
              <a:ext uri="{FF2B5EF4-FFF2-40B4-BE49-F238E27FC236}">
                <a16:creationId xmlns:a16="http://schemas.microsoft.com/office/drawing/2014/main" id="{CB3FCA63-752A-4D8B-B12B-1BA760A7CB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1ABE75-B5F8-4BEF-9870-A920DF801F4E}"/>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141962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642C-9553-4C33-A82D-87332A0E1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6B5E36-95CF-464D-9DCC-709E443FA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27E634-4423-40C1-88ED-3D235A8F5088}"/>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5" name="Footer Placeholder 4">
            <a:extLst>
              <a:ext uri="{FF2B5EF4-FFF2-40B4-BE49-F238E27FC236}">
                <a16:creationId xmlns:a16="http://schemas.microsoft.com/office/drawing/2014/main" id="{A132065B-14DF-4E3D-8AD0-6A18E75D69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3AEAB5-6DD1-4A5F-B702-91E1DDDE6A47}"/>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120038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F86A-ACE0-4347-B936-DA025B2FB5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1DC940-7086-408F-841C-9A633315B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26685D-A4E0-4C41-A63B-C51280428D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B1D652-29F2-4A79-A6AF-066B04E01040}"/>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6" name="Footer Placeholder 5">
            <a:extLst>
              <a:ext uri="{FF2B5EF4-FFF2-40B4-BE49-F238E27FC236}">
                <a16:creationId xmlns:a16="http://schemas.microsoft.com/office/drawing/2014/main" id="{6F648B3A-9DED-450A-BC12-CC98553196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D64BDC-B9A9-4087-8C5A-B5783C3BEE90}"/>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385215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B3FC-3468-4F77-A3C6-28913011A1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4B7F06-2BA9-4537-8E78-728A09ADF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6A73A5-173C-4489-A7D9-E9F83FE8DC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6A138E-94F6-4123-B2D0-5768FC982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F33B79-9440-4E8F-B96B-9CF9A1FDD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435A53-9204-4B82-BD9A-8B51A828CFBD}"/>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8" name="Footer Placeholder 7">
            <a:extLst>
              <a:ext uri="{FF2B5EF4-FFF2-40B4-BE49-F238E27FC236}">
                <a16:creationId xmlns:a16="http://schemas.microsoft.com/office/drawing/2014/main" id="{16C61086-57FE-45DD-9915-CD0FAC759F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EBEF5D-4F15-4368-A809-BFCD5FCB3D53}"/>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1384714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63C1-DC60-4801-A50E-657ADAC2EB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4AF207-8B3B-4F2C-80E7-82B8A3DC615E}"/>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4" name="Footer Placeholder 3">
            <a:extLst>
              <a:ext uri="{FF2B5EF4-FFF2-40B4-BE49-F238E27FC236}">
                <a16:creationId xmlns:a16="http://schemas.microsoft.com/office/drawing/2014/main" id="{7319E8BF-31CA-4DD5-8C34-175372CE77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0AE856-176D-4EAC-A8E5-2065E4C82F72}"/>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215883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3A0308-D0C5-4B4F-95CD-BDF7893F9352}"/>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3" name="Footer Placeholder 2">
            <a:extLst>
              <a:ext uri="{FF2B5EF4-FFF2-40B4-BE49-F238E27FC236}">
                <a16:creationId xmlns:a16="http://schemas.microsoft.com/office/drawing/2014/main" id="{44F1278B-7F78-4BE5-8BEE-ABBE47B4C6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E3C43A-5AA0-4B24-9D19-54F2E03C2D10}"/>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48131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A027-D99D-473F-853B-F2CA9C73E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712B0EB-3E61-4834-AD02-10286D68B5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CD66ED-298F-41B3-A804-1510E1D6F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A532B-F110-4BD1-8523-8E05795C9FD5}"/>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6" name="Footer Placeholder 5">
            <a:extLst>
              <a:ext uri="{FF2B5EF4-FFF2-40B4-BE49-F238E27FC236}">
                <a16:creationId xmlns:a16="http://schemas.microsoft.com/office/drawing/2014/main" id="{3B746FEC-3F5F-44E9-A792-ED653B3DB4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4AC01-177F-4014-B05A-5B6CAB0EBC3A}"/>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122785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7D85-442C-42AB-B04D-C8C1616A8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9E4942-C879-4C99-B553-A605DA8C93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10ACA2-9DB2-4C44-A02E-FBAC685FD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82C7C-4D57-432E-95D1-9E7255C89AAA}"/>
              </a:ext>
            </a:extLst>
          </p:cNvPr>
          <p:cNvSpPr>
            <a:spLocks noGrp="1"/>
          </p:cNvSpPr>
          <p:nvPr>
            <p:ph type="dt" sz="half" idx="10"/>
          </p:nvPr>
        </p:nvSpPr>
        <p:spPr/>
        <p:txBody>
          <a:bodyPr/>
          <a:lstStyle/>
          <a:p>
            <a:fld id="{622723F6-5D39-4683-BB97-6F5FA8D8DF8E}" type="datetimeFigureOut">
              <a:rPr lang="en-IN" smtClean="0"/>
              <a:t>22-11-2022</a:t>
            </a:fld>
            <a:endParaRPr lang="en-IN"/>
          </a:p>
        </p:txBody>
      </p:sp>
      <p:sp>
        <p:nvSpPr>
          <p:cNvPr id="6" name="Footer Placeholder 5">
            <a:extLst>
              <a:ext uri="{FF2B5EF4-FFF2-40B4-BE49-F238E27FC236}">
                <a16:creationId xmlns:a16="http://schemas.microsoft.com/office/drawing/2014/main" id="{9AF76D35-27EA-480E-928C-927B025631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CB7D41-F22D-4F71-A52E-EA6984977C3C}"/>
              </a:ext>
            </a:extLst>
          </p:cNvPr>
          <p:cNvSpPr>
            <a:spLocks noGrp="1"/>
          </p:cNvSpPr>
          <p:nvPr>
            <p:ph type="sldNum" sz="quarter" idx="12"/>
          </p:nvPr>
        </p:nvSpPr>
        <p:spPr/>
        <p:txBody>
          <a:bodyPr/>
          <a:lstStyle/>
          <a:p>
            <a:fld id="{54847215-F2BE-4F5D-8BA1-0400393B1746}" type="slidenum">
              <a:rPr lang="en-IN" smtClean="0"/>
              <a:t>‹#›</a:t>
            </a:fld>
            <a:endParaRPr lang="en-IN"/>
          </a:p>
        </p:txBody>
      </p:sp>
    </p:spTree>
    <p:extLst>
      <p:ext uri="{BB962C8B-B14F-4D97-AF65-F5344CB8AC3E}">
        <p14:creationId xmlns:p14="http://schemas.microsoft.com/office/powerpoint/2010/main" val="1233984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A70AC7-55B6-4DF9-9539-00B20F4F8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64F163-C726-4F3E-84CB-C6AB6F01B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B2A6BB-8D7C-4AED-A02C-D5079B094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23F6-5D39-4683-BB97-6F5FA8D8DF8E}" type="datetimeFigureOut">
              <a:rPr lang="en-IN" smtClean="0"/>
              <a:t>22-11-2022</a:t>
            </a:fld>
            <a:endParaRPr lang="en-IN"/>
          </a:p>
        </p:txBody>
      </p:sp>
      <p:sp>
        <p:nvSpPr>
          <p:cNvPr id="5" name="Footer Placeholder 4">
            <a:extLst>
              <a:ext uri="{FF2B5EF4-FFF2-40B4-BE49-F238E27FC236}">
                <a16:creationId xmlns:a16="http://schemas.microsoft.com/office/drawing/2014/main" id="{C66731D7-7825-4A6B-A68F-AAFE7CE1F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E8D517-5E99-499D-AF0A-127E3DDFA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47215-F2BE-4F5D-8BA1-0400393B1746}" type="slidenum">
              <a:rPr lang="en-IN" smtClean="0"/>
              <a:t>‹#›</a:t>
            </a:fld>
            <a:endParaRPr lang="en-IN"/>
          </a:p>
        </p:txBody>
      </p:sp>
    </p:spTree>
    <p:extLst>
      <p:ext uri="{BB962C8B-B14F-4D97-AF65-F5344CB8AC3E}">
        <p14:creationId xmlns:p14="http://schemas.microsoft.com/office/powerpoint/2010/main" val="49046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eg"/><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52000"/>
            <a:lum/>
          </a:blip>
          <a:srcRect/>
          <a:tile tx="0" ty="0" sx="100000" sy="100000" flip="none" algn="tl"/>
        </a:blip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E972F690-E1FC-4554-B8B0-5B5BBF310B4A}"/>
              </a:ext>
            </a:extLst>
          </p:cNvPr>
          <p:cNvGraphicFramePr>
            <a:graphicFrameLocks noChangeAspect="1"/>
          </p:cNvGraphicFramePr>
          <p:nvPr>
            <p:custDataLst>
              <p:tags r:id="rId2"/>
            </p:custDataLst>
          </p:nvPr>
        </p:nvGraphicFramePr>
        <p:xfrm>
          <a:off x="1681" y="2206"/>
          <a:ext cx="1680" cy="1680"/>
        </p:xfrm>
        <a:graphic>
          <a:graphicData uri="http://schemas.openxmlformats.org/presentationml/2006/ole">
            <mc:AlternateContent xmlns:mc="http://schemas.openxmlformats.org/markup-compatibility/2006">
              <mc:Choice xmlns:v="urn:schemas-microsoft-com:vml" Requires="v">
                <p:oleObj spid="_x0000_s16440" name="think-cell Folie" r:id="rId6" imgW="532" imgH="530" progId="TCLayout.ActiveDocument.1">
                  <p:embed/>
                </p:oleObj>
              </mc:Choice>
              <mc:Fallback>
                <p:oleObj name="think-cell Folie" r:id="rId6" imgW="532" imgH="530" progId="TCLayout.ActiveDocument.1">
                  <p:embed/>
                  <p:pic>
                    <p:nvPicPr>
                      <p:cNvPr id="8" name="Objekt 7" hidden="1">
                        <a:extLst>
                          <a:ext uri="{FF2B5EF4-FFF2-40B4-BE49-F238E27FC236}">
                            <a16:creationId xmlns:a16="http://schemas.microsoft.com/office/drawing/2014/main" id="{E972F690-E1FC-4554-B8B0-5B5BBF310B4A}"/>
                          </a:ext>
                        </a:extLst>
                      </p:cNvPr>
                      <p:cNvPicPr/>
                      <p:nvPr/>
                    </p:nvPicPr>
                    <p:blipFill>
                      <a:blip r:embed="rId7"/>
                      <a:stretch>
                        <a:fillRect/>
                      </a:stretch>
                    </p:blipFill>
                    <p:spPr>
                      <a:xfrm>
                        <a:off x="1681" y="2206"/>
                        <a:ext cx="1680" cy="1680"/>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D3343358-DFA7-4780-AF19-C8C835EC93B3}"/>
              </a:ext>
            </a:extLst>
          </p:cNvPr>
          <p:cNvSpPr/>
          <p:nvPr>
            <p:custDataLst>
              <p:tags r:id="rId3"/>
            </p:custDataLst>
          </p:nvPr>
        </p:nvSpPr>
        <p:spPr>
          <a:xfrm>
            <a:off x="1" y="526"/>
            <a:ext cx="167980" cy="1679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79" err="1">
              <a:latin typeface="TeleGrotesk Next Ultra" pitchFamily="2" charset="0"/>
              <a:ea typeface="+mj-ea"/>
              <a:cs typeface="+mj-cs"/>
              <a:sym typeface="TeleGrotesk Next Ultra" pitchFamily="2" charset="0"/>
            </a:endParaRPr>
          </a:p>
        </p:txBody>
      </p:sp>
      <p:pic>
        <p:nvPicPr>
          <p:cNvPr id="13" name="Grafik 12" descr="An abstract connection in pale grey background">
            <a:extLst>
              <a:ext uri="{FF2B5EF4-FFF2-40B4-BE49-F238E27FC236}">
                <a16:creationId xmlns:a16="http://schemas.microsoft.com/office/drawing/2014/main" id="{543B827D-350F-4E40-A0DA-6B5CA15F728F}"/>
              </a:ext>
            </a:extLst>
          </p:cNvPr>
          <p:cNvPicPr>
            <a:picLocks noChangeAspect="1"/>
          </p:cNvPicPr>
          <p:nvPr/>
        </p:nvPicPr>
        <p:blipFill>
          <a:blip r:embed="rId8">
            <a:extLst>
              <a:ext uri="{28A0092B-C50C-407E-A947-70E740481C1C}">
                <a14:useLocalDpi xmlns:a14="http://schemas.microsoft.com/office/drawing/2010/main" val="0"/>
              </a:ext>
            </a:extLst>
          </a:blip>
          <a:srcRect t="73" b="73"/>
          <a:stretch/>
        </p:blipFill>
        <p:spPr>
          <a:xfrm>
            <a:off x="-1" y="526"/>
            <a:ext cx="12192001" cy="6848311"/>
          </a:xfrm>
          <a:prstGeom prst="rect">
            <a:avLst/>
          </a:prstGeom>
        </p:spPr>
      </p:pic>
      <p:sp>
        <p:nvSpPr>
          <p:cNvPr id="9" name="Textplatzhalter 8">
            <a:extLst>
              <a:ext uri="{FF2B5EF4-FFF2-40B4-BE49-F238E27FC236}">
                <a16:creationId xmlns:a16="http://schemas.microsoft.com/office/drawing/2014/main" id="{FB07F301-380E-4F90-8FD2-47C651EF912D}"/>
              </a:ext>
            </a:extLst>
          </p:cNvPr>
          <p:cNvSpPr>
            <a:spLocks noGrp="1"/>
          </p:cNvSpPr>
          <p:nvPr>
            <p:ph type="body" sz="quarter" idx="13"/>
          </p:nvPr>
        </p:nvSpPr>
        <p:spPr>
          <a:xfrm>
            <a:off x="0" y="1978089"/>
            <a:ext cx="12192000" cy="5106291"/>
          </a:xfrm>
        </p:spPr>
        <p:txBody>
          <a:bodyPr/>
          <a:lstStyle/>
          <a:p>
            <a:r>
              <a:rPr lang="de-DE"/>
              <a:t>D</a:t>
            </a:r>
          </a:p>
        </p:txBody>
      </p:sp>
      <p:sp>
        <p:nvSpPr>
          <p:cNvPr id="5" name="Textplatzhalter 4">
            <a:extLst>
              <a:ext uri="{FF2B5EF4-FFF2-40B4-BE49-F238E27FC236}">
                <a16:creationId xmlns:a16="http://schemas.microsoft.com/office/drawing/2014/main" id="{B1BDF961-F0F6-44C3-93DB-7467796ED9E7}"/>
              </a:ext>
            </a:extLst>
          </p:cNvPr>
          <p:cNvSpPr>
            <a:spLocks noGrp="1"/>
          </p:cNvSpPr>
          <p:nvPr>
            <p:ph type="body" sz="quarter" idx="11"/>
          </p:nvPr>
        </p:nvSpPr>
        <p:spPr/>
        <p:txBody>
          <a:bodyPr/>
          <a:lstStyle/>
          <a:p>
            <a:r>
              <a:rPr lang="en-US"/>
              <a:t>Master </a:t>
            </a:r>
            <a:r>
              <a:rPr lang="en-US" err="1"/>
              <a:t>Slidedeck</a:t>
            </a:r>
            <a:endParaRPr lang="en-US"/>
          </a:p>
        </p:txBody>
      </p:sp>
      <p:sp>
        <p:nvSpPr>
          <p:cNvPr id="6" name="Titel 5">
            <a:extLst>
              <a:ext uri="{FF2B5EF4-FFF2-40B4-BE49-F238E27FC236}">
                <a16:creationId xmlns:a16="http://schemas.microsoft.com/office/drawing/2014/main" id="{3EB8CF9F-6CE0-460D-ACDF-BF4990398B96}"/>
              </a:ext>
            </a:extLst>
          </p:cNvPr>
          <p:cNvSpPr>
            <a:spLocks noGrp="1"/>
          </p:cNvSpPr>
          <p:nvPr>
            <p:ph type="title"/>
          </p:nvPr>
        </p:nvSpPr>
        <p:spPr>
          <a:xfrm>
            <a:off x="77646" y="2806151"/>
            <a:ext cx="8917064" cy="2195593"/>
          </a:xfrm>
        </p:spPr>
        <p:txBody>
          <a:bodyPr/>
          <a:lstStyle/>
          <a:p>
            <a:r>
              <a:rPr lang="en-US" sz="6000" b="1" dirty="0">
                <a:latin typeface="TeleGrotesk Next Ultra (Headings)"/>
                <a:ea typeface="TeleGrotesk Next" pitchFamily="2" charset="0"/>
                <a:cs typeface="TeleGrotesk Next" pitchFamily="2" charset="0"/>
              </a:rPr>
              <a:t>Introduction to Logistikbus</a:t>
            </a:r>
            <a:br>
              <a:rPr lang="en-US" sz="4000" dirty="0">
                <a:latin typeface="+mn-lt"/>
              </a:rPr>
            </a:br>
            <a:endParaRPr lang="de-DE" sz="2800" b="1" dirty="0">
              <a:solidFill>
                <a:schemeClr val="tx2">
                  <a:lumMod val="50000"/>
                </a:schemeClr>
              </a:solidFill>
              <a:latin typeface="TeleGrotesk Next Ultra (Headings)"/>
            </a:endParaRPr>
          </a:p>
        </p:txBody>
      </p:sp>
    </p:spTree>
    <p:extLst>
      <p:ext uri="{BB962C8B-B14F-4D97-AF65-F5344CB8AC3E}">
        <p14:creationId xmlns:p14="http://schemas.microsoft.com/office/powerpoint/2010/main" val="1982020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62339" y="1205252"/>
            <a:ext cx="10223961" cy="227754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RIMS is an essential element of Logistikbus, it calculates order proposals for stock replenishment that are then processed in Logistikbus.</a:t>
            </a:r>
            <a:r>
              <a:rPr lang="en-US" sz="1800" dirty="0">
                <a:latin typeface="Arial"/>
                <a:cs typeface="Arial"/>
              </a:rPr>
              <a:t> </a:t>
            </a:r>
          </a:p>
          <a:p>
            <a:pPr marL="285750" indent="-285750">
              <a:buFont typeface="Arial" panose="020B0604020202020204" pitchFamily="34" charset="0"/>
              <a:buChar char="•"/>
            </a:pPr>
            <a:r>
              <a:rPr lang="en-US" b="0" i="0" dirty="0">
                <a:solidFill>
                  <a:srgbClr val="000000"/>
                </a:solidFill>
                <a:effectLst/>
                <a:latin typeface="CorpoS" pitchFamily="2" charset="0"/>
              </a:rPr>
              <a:t>Logistikbus is the first system to introduce a new message concept to parts inventory management. In critical stock situations RIMS displays messages about these critical parts, you can then process the parts directly in Logistikbus.</a:t>
            </a:r>
            <a:endParaRPr lang="en-US" b="0" i="0" dirty="0">
              <a:solidFill>
                <a:srgbClr val="000000"/>
              </a:solidFill>
              <a:effectLst/>
              <a:latin typeface="Arial"/>
              <a:cs typeface="Arial"/>
            </a:endParaRPr>
          </a:p>
          <a:p>
            <a:pPr marL="285750" indent="-285750">
              <a:buFont typeface="Arial" panose="020B0604020202020204" pitchFamily="34" charset="0"/>
              <a:buChar char="•"/>
            </a:pPr>
            <a:r>
              <a:rPr lang="en-US" b="0" i="0" dirty="0">
                <a:solidFill>
                  <a:srgbClr val="000000"/>
                </a:solidFill>
                <a:effectLst/>
                <a:latin typeface="CorpoS" pitchFamily="2" charset="0"/>
              </a:rPr>
              <a:t>To start RIMS, select RIMS from the left-hand hand menu bar from the Logistikbus application. </a:t>
            </a:r>
            <a:br>
              <a:rPr lang="en-US" sz="1800" dirty="0">
                <a:latin typeface="Arial"/>
                <a:cs typeface="Arial"/>
              </a:rPr>
            </a:br>
            <a:endParaRPr lang="en-US" sz="1600" dirty="0">
              <a:latin typeface="TeleGrotesk Next Ultra"/>
              <a:cs typeface="TeleGrotesk Next Ultra"/>
            </a:endParaRPr>
          </a:p>
          <a:p>
            <a:pPr marL="285750" indent="-285750">
              <a:buFont typeface="Arial" panose="020B0604020202020204" pitchFamily="34" charset="0"/>
              <a:buChar char="•"/>
            </a:pPr>
            <a:endParaRPr lang="en-US" kern="1200" dirty="0">
              <a:ea typeface="+mj-ea"/>
              <a:cs typeface="+mj-cs"/>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449999" y="493519"/>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What is RIMS and How it Works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p:txBody>
      </p:sp>
      <p:sp>
        <p:nvSpPr>
          <p:cNvPr id="19" name="TextBox 18">
            <a:extLst>
              <a:ext uri="{FF2B5EF4-FFF2-40B4-BE49-F238E27FC236}">
                <a16:creationId xmlns:a16="http://schemas.microsoft.com/office/drawing/2014/main" id="{95735161-6908-48AF-91B0-910E410CD3E5}"/>
              </a:ext>
            </a:extLst>
          </p:cNvPr>
          <p:cNvSpPr txBox="1"/>
          <p:nvPr/>
        </p:nvSpPr>
        <p:spPr>
          <a:xfrm>
            <a:off x="6178418" y="1588128"/>
            <a:ext cx="5442862" cy="707886"/>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a:p>
            <a:pPr marL="285750" indent="-285750">
              <a:buFont typeface="Arial" panose="020B0604020202020204" pitchFamily="34" charset="0"/>
              <a:buChar char="•"/>
            </a:pPr>
            <a:endParaRPr lang="en-US" sz="1400" kern="1200" dirty="0">
              <a:ea typeface="+mj-ea"/>
              <a:cs typeface="+mj-cs"/>
            </a:endParaRPr>
          </a:p>
        </p:txBody>
      </p:sp>
      <p:sp>
        <p:nvSpPr>
          <p:cNvPr id="15" name="Rectangle 14">
            <a:extLst>
              <a:ext uri="{FF2B5EF4-FFF2-40B4-BE49-F238E27FC236}">
                <a16:creationId xmlns:a16="http://schemas.microsoft.com/office/drawing/2014/main" id="{8054F348-EF5C-48FD-A4B8-D7E3CBE39BF8}"/>
              </a:ext>
            </a:extLst>
          </p:cNvPr>
          <p:cNvSpPr/>
          <p:nvPr/>
        </p:nvSpPr>
        <p:spPr>
          <a:xfrm>
            <a:off x="4321021" y="2958115"/>
            <a:ext cx="2049625" cy="746450"/>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RIMS</a:t>
            </a:r>
            <a:endParaRPr lang="en-IN" sz="1600" b="1" dirty="0"/>
          </a:p>
        </p:txBody>
      </p:sp>
      <p:sp>
        <p:nvSpPr>
          <p:cNvPr id="16" name="Rectangle 15">
            <a:extLst>
              <a:ext uri="{FF2B5EF4-FFF2-40B4-BE49-F238E27FC236}">
                <a16:creationId xmlns:a16="http://schemas.microsoft.com/office/drawing/2014/main" id="{466BAA57-07D0-48A4-AE03-D8139366AE8B}"/>
              </a:ext>
            </a:extLst>
          </p:cNvPr>
          <p:cNvSpPr/>
          <p:nvPr/>
        </p:nvSpPr>
        <p:spPr>
          <a:xfrm>
            <a:off x="224513" y="4015489"/>
            <a:ext cx="1014248" cy="89587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Parts Master</a:t>
            </a:r>
            <a:endParaRPr lang="en-IN" sz="1600" b="1" dirty="0"/>
          </a:p>
        </p:txBody>
      </p:sp>
      <p:sp>
        <p:nvSpPr>
          <p:cNvPr id="25" name="Rectangle 24">
            <a:extLst>
              <a:ext uri="{FF2B5EF4-FFF2-40B4-BE49-F238E27FC236}">
                <a16:creationId xmlns:a16="http://schemas.microsoft.com/office/drawing/2014/main" id="{496D75C9-09C4-4BD5-8EBE-7E7586567A37}"/>
              </a:ext>
            </a:extLst>
          </p:cNvPr>
          <p:cNvSpPr/>
          <p:nvPr/>
        </p:nvSpPr>
        <p:spPr>
          <a:xfrm>
            <a:off x="1449999" y="4015489"/>
            <a:ext cx="1149522" cy="895876"/>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Demands and Forecasts</a:t>
            </a:r>
            <a:endParaRPr lang="en-IN" sz="1600" b="1" dirty="0"/>
          </a:p>
        </p:txBody>
      </p:sp>
      <p:sp>
        <p:nvSpPr>
          <p:cNvPr id="26" name="Rectangle 25">
            <a:extLst>
              <a:ext uri="{FF2B5EF4-FFF2-40B4-BE49-F238E27FC236}">
                <a16:creationId xmlns:a16="http://schemas.microsoft.com/office/drawing/2014/main" id="{0A8955C3-ACB9-4017-823D-FD9B93012938}"/>
              </a:ext>
            </a:extLst>
          </p:cNvPr>
          <p:cNvSpPr/>
          <p:nvPr/>
        </p:nvSpPr>
        <p:spPr>
          <a:xfrm>
            <a:off x="2795753" y="4015489"/>
            <a:ext cx="1014248" cy="89587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Orders</a:t>
            </a:r>
            <a:endParaRPr lang="en-IN" sz="1600" b="1" dirty="0"/>
          </a:p>
        </p:txBody>
      </p:sp>
      <p:sp>
        <p:nvSpPr>
          <p:cNvPr id="27" name="Rectangle 26">
            <a:extLst>
              <a:ext uri="{FF2B5EF4-FFF2-40B4-BE49-F238E27FC236}">
                <a16:creationId xmlns:a16="http://schemas.microsoft.com/office/drawing/2014/main" id="{649B451D-BCED-4F44-85F2-26DB0614D635}"/>
              </a:ext>
            </a:extLst>
          </p:cNvPr>
          <p:cNvSpPr/>
          <p:nvPr/>
        </p:nvSpPr>
        <p:spPr>
          <a:xfrm>
            <a:off x="4006233" y="4015489"/>
            <a:ext cx="1014248" cy="895876"/>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Stock Depth</a:t>
            </a:r>
            <a:endParaRPr lang="en-IN" sz="1600" b="1" dirty="0"/>
          </a:p>
        </p:txBody>
      </p:sp>
      <p:sp>
        <p:nvSpPr>
          <p:cNvPr id="28" name="Rectangle 27">
            <a:extLst>
              <a:ext uri="{FF2B5EF4-FFF2-40B4-BE49-F238E27FC236}">
                <a16:creationId xmlns:a16="http://schemas.microsoft.com/office/drawing/2014/main" id="{7C3D6AB9-7DFB-435F-8CAE-ADC46E62E946}"/>
              </a:ext>
            </a:extLst>
          </p:cNvPr>
          <p:cNvSpPr/>
          <p:nvPr/>
        </p:nvSpPr>
        <p:spPr>
          <a:xfrm>
            <a:off x="5216713" y="4015489"/>
            <a:ext cx="1271854" cy="89587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Messages</a:t>
            </a:r>
            <a:endParaRPr lang="en-IN" sz="1600" b="1" dirty="0"/>
          </a:p>
        </p:txBody>
      </p:sp>
      <p:sp>
        <p:nvSpPr>
          <p:cNvPr id="29" name="Rectangle 28">
            <a:extLst>
              <a:ext uri="{FF2B5EF4-FFF2-40B4-BE49-F238E27FC236}">
                <a16:creationId xmlns:a16="http://schemas.microsoft.com/office/drawing/2014/main" id="{83FA55E8-978B-4F53-97B7-E4EB841C4B2C}"/>
              </a:ext>
            </a:extLst>
          </p:cNvPr>
          <p:cNvSpPr/>
          <p:nvPr/>
        </p:nvSpPr>
        <p:spPr>
          <a:xfrm>
            <a:off x="6699803" y="4015489"/>
            <a:ext cx="1096163" cy="895876"/>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Order Overview</a:t>
            </a:r>
            <a:endParaRPr lang="en-IN" sz="1600" b="1" dirty="0"/>
          </a:p>
        </p:txBody>
      </p:sp>
      <p:sp>
        <p:nvSpPr>
          <p:cNvPr id="30" name="Rectangle 29">
            <a:extLst>
              <a:ext uri="{FF2B5EF4-FFF2-40B4-BE49-F238E27FC236}">
                <a16:creationId xmlns:a16="http://schemas.microsoft.com/office/drawing/2014/main" id="{F69A9863-B40C-47BC-9281-C67DC7C1B8FF}"/>
              </a:ext>
            </a:extLst>
          </p:cNvPr>
          <p:cNvSpPr/>
          <p:nvPr/>
        </p:nvSpPr>
        <p:spPr>
          <a:xfrm>
            <a:off x="8063615" y="4015489"/>
            <a:ext cx="1096163" cy="89587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Order Editing g</a:t>
            </a:r>
            <a:endParaRPr lang="en-IN" sz="1600" b="1" dirty="0"/>
          </a:p>
        </p:txBody>
      </p:sp>
      <p:sp>
        <p:nvSpPr>
          <p:cNvPr id="31" name="Rectangle 30">
            <a:extLst>
              <a:ext uri="{FF2B5EF4-FFF2-40B4-BE49-F238E27FC236}">
                <a16:creationId xmlns:a16="http://schemas.microsoft.com/office/drawing/2014/main" id="{610A6916-ED08-4C55-9ECA-CA6778B6BB8F}"/>
              </a:ext>
            </a:extLst>
          </p:cNvPr>
          <p:cNvSpPr/>
          <p:nvPr/>
        </p:nvSpPr>
        <p:spPr>
          <a:xfrm>
            <a:off x="9427428" y="3964528"/>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Additional Order</a:t>
            </a:r>
            <a:endParaRPr lang="en-IN" sz="1600" b="1" dirty="0"/>
          </a:p>
        </p:txBody>
      </p:sp>
      <p:cxnSp>
        <p:nvCxnSpPr>
          <p:cNvPr id="3" name="Straight Connector 2">
            <a:extLst>
              <a:ext uri="{FF2B5EF4-FFF2-40B4-BE49-F238E27FC236}">
                <a16:creationId xmlns:a16="http://schemas.microsoft.com/office/drawing/2014/main" id="{DC388F97-3004-4BA1-A43F-0B8D5D11565E}"/>
              </a:ext>
            </a:extLst>
          </p:cNvPr>
          <p:cNvCxnSpPr>
            <a:cxnSpLocks/>
          </p:cNvCxnSpPr>
          <p:nvPr/>
        </p:nvCxnSpPr>
        <p:spPr>
          <a:xfrm flipH="1">
            <a:off x="961534" y="3321913"/>
            <a:ext cx="3359488" cy="2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E1BD2BD-E1D1-4A8F-8920-CEA3D441646C}"/>
              </a:ext>
            </a:extLst>
          </p:cNvPr>
          <p:cNvCxnSpPr/>
          <p:nvPr/>
        </p:nvCxnSpPr>
        <p:spPr>
          <a:xfrm>
            <a:off x="6370646" y="3331340"/>
            <a:ext cx="42074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A37D2E-0BB9-470A-AE09-8E39787700D9}"/>
              </a:ext>
            </a:extLst>
          </p:cNvPr>
          <p:cNvCxnSpPr/>
          <p:nvPr/>
        </p:nvCxnSpPr>
        <p:spPr>
          <a:xfrm>
            <a:off x="961534" y="3346515"/>
            <a:ext cx="0" cy="668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2909DF-E3DA-42E7-B39A-906306C3E112}"/>
              </a:ext>
            </a:extLst>
          </p:cNvPr>
          <p:cNvCxnSpPr/>
          <p:nvPr/>
        </p:nvCxnSpPr>
        <p:spPr>
          <a:xfrm>
            <a:off x="10559289" y="3346515"/>
            <a:ext cx="0" cy="618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99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62339" y="1205252"/>
            <a:ext cx="10223961" cy="116955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RIMS requires various company-specific settings.</a:t>
            </a:r>
          </a:p>
          <a:p>
            <a:br>
              <a:rPr lang="en-US" sz="1800" dirty="0">
                <a:latin typeface="Arial"/>
                <a:cs typeface="Arial"/>
              </a:rPr>
            </a:br>
            <a:endParaRPr lang="en-US" sz="1600" dirty="0">
              <a:latin typeface="TeleGrotesk Next Ultra"/>
              <a:cs typeface="TeleGrotesk Next Ultra"/>
            </a:endParaRPr>
          </a:p>
          <a:p>
            <a:pPr marL="285750" indent="-285750">
              <a:buFont typeface="Arial" panose="020B0604020202020204" pitchFamily="34" charset="0"/>
              <a:buChar char="•"/>
            </a:pPr>
            <a:endParaRPr lang="en-US" kern="1200" dirty="0">
              <a:ea typeface="+mj-ea"/>
              <a:cs typeface="+mj-cs"/>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01760" y="452857"/>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System Settings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p:txBody>
      </p:sp>
      <p:sp>
        <p:nvSpPr>
          <p:cNvPr id="19" name="TextBox 18">
            <a:extLst>
              <a:ext uri="{FF2B5EF4-FFF2-40B4-BE49-F238E27FC236}">
                <a16:creationId xmlns:a16="http://schemas.microsoft.com/office/drawing/2014/main" id="{95735161-6908-48AF-91B0-910E410CD3E5}"/>
              </a:ext>
            </a:extLst>
          </p:cNvPr>
          <p:cNvSpPr txBox="1"/>
          <p:nvPr/>
        </p:nvSpPr>
        <p:spPr>
          <a:xfrm>
            <a:off x="6709489" y="1559853"/>
            <a:ext cx="5442862" cy="707886"/>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a:p>
            <a:pPr marL="285750" indent="-285750">
              <a:buFont typeface="Arial" panose="020B0604020202020204" pitchFamily="34" charset="0"/>
              <a:buChar char="•"/>
            </a:pPr>
            <a:endParaRPr lang="en-US" sz="1400" kern="1200" dirty="0">
              <a:ea typeface="+mj-ea"/>
              <a:cs typeface="+mj-cs"/>
            </a:endParaRPr>
          </a:p>
        </p:txBody>
      </p:sp>
      <p:sp>
        <p:nvSpPr>
          <p:cNvPr id="15" name="Rectangle 14">
            <a:extLst>
              <a:ext uri="{FF2B5EF4-FFF2-40B4-BE49-F238E27FC236}">
                <a16:creationId xmlns:a16="http://schemas.microsoft.com/office/drawing/2014/main" id="{8054F348-EF5C-48FD-A4B8-D7E3CBE39BF8}"/>
              </a:ext>
            </a:extLst>
          </p:cNvPr>
          <p:cNvSpPr/>
          <p:nvPr/>
        </p:nvSpPr>
        <p:spPr>
          <a:xfrm>
            <a:off x="4128792" y="1790027"/>
            <a:ext cx="2049625" cy="746450"/>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System Settings RIMS</a:t>
            </a:r>
            <a:endParaRPr lang="en-IN" sz="1600" b="1" dirty="0"/>
          </a:p>
        </p:txBody>
      </p:sp>
      <p:sp>
        <p:nvSpPr>
          <p:cNvPr id="31" name="Rectangle 30">
            <a:extLst>
              <a:ext uri="{FF2B5EF4-FFF2-40B4-BE49-F238E27FC236}">
                <a16:creationId xmlns:a16="http://schemas.microsoft.com/office/drawing/2014/main" id="{610A6916-ED08-4C55-9ECA-CA6778B6BB8F}"/>
              </a:ext>
            </a:extLst>
          </p:cNvPr>
          <p:cNvSpPr/>
          <p:nvPr/>
        </p:nvSpPr>
        <p:spPr>
          <a:xfrm>
            <a:off x="612705" y="2958113"/>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Dealer Data</a:t>
            </a:r>
            <a:endParaRPr lang="en-IN" sz="1600" b="1" dirty="0"/>
          </a:p>
        </p:txBody>
      </p:sp>
      <p:sp>
        <p:nvSpPr>
          <p:cNvPr id="20" name="Rectangle 19">
            <a:extLst>
              <a:ext uri="{FF2B5EF4-FFF2-40B4-BE49-F238E27FC236}">
                <a16:creationId xmlns:a16="http://schemas.microsoft.com/office/drawing/2014/main" id="{81DCC966-46B0-46DB-9710-2B732C7BCA5D}"/>
              </a:ext>
            </a:extLst>
          </p:cNvPr>
          <p:cNvSpPr/>
          <p:nvPr/>
        </p:nvSpPr>
        <p:spPr>
          <a:xfrm>
            <a:off x="2453165" y="2958114"/>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Dealer Master Data</a:t>
            </a:r>
            <a:endParaRPr lang="en-IN" sz="1600" b="1" dirty="0"/>
          </a:p>
        </p:txBody>
      </p:sp>
      <p:sp>
        <p:nvSpPr>
          <p:cNvPr id="21" name="Rectangle 20">
            <a:extLst>
              <a:ext uri="{FF2B5EF4-FFF2-40B4-BE49-F238E27FC236}">
                <a16:creationId xmlns:a16="http://schemas.microsoft.com/office/drawing/2014/main" id="{673BF12F-1405-4C44-BB94-0178B22DD060}"/>
              </a:ext>
            </a:extLst>
          </p:cNvPr>
          <p:cNvSpPr/>
          <p:nvPr/>
        </p:nvSpPr>
        <p:spPr>
          <a:xfrm>
            <a:off x="4437479" y="2958113"/>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Dealer Parameter</a:t>
            </a:r>
            <a:endParaRPr lang="en-IN" sz="1600" b="1" dirty="0"/>
          </a:p>
        </p:txBody>
      </p:sp>
      <p:sp>
        <p:nvSpPr>
          <p:cNvPr id="22" name="Rectangle 21">
            <a:extLst>
              <a:ext uri="{FF2B5EF4-FFF2-40B4-BE49-F238E27FC236}">
                <a16:creationId xmlns:a16="http://schemas.microsoft.com/office/drawing/2014/main" id="{B564B64C-0698-4F06-8B20-95312E125ACE}"/>
              </a:ext>
            </a:extLst>
          </p:cNvPr>
          <p:cNvSpPr/>
          <p:nvPr/>
        </p:nvSpPr>
        <p:spPr>
          <a:xfrm>
            <a:off x="6576137" y="2931815"/>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Supplier Parameter</a:t>
            </a:r>
            <a:endParaRPr lang="en-IN" sz="1600" b="1" dirty="0"/>
          </a:p>
        </p:txBody>
      </p:sp>
      <p:sp>
        <p:nvSpPr>
          <p:cNvPr id="23" name="Rectangle 22">
            <a:extLst>
              <a:ext uri="{FF2B5EF4-FFF2-40B4-BE49-F238E27FC236}">
                <a16:creationId xmlns:a16="http://schemas.microsoft.com/office/drawing/2014/main" id="{42D195EC-C373-4B2F-BD03-166FE7F075C5}"/>
              </a:ext>
            </a:extLst>
          </p:cNvPr>
          <p:cNvSpPr/>
          <p:nvPr/>
        </p:nvSpPr>
        <p:spPr>
          <a:xfrm>
            <a:off x="8714795" y="2931815"/>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External Supplier</a:t>
            </a:r>
            <a:endParaRPr lang="en-IN" sz="1600" b="1" dirty="0"/>
          </a:p>
        </p:txBody>
      </p:sp>
      <p:sp>
        <p:nvSpPr>
          <p:cNvPr id="24" name="Rectangle 23">
            <a:extLst>
              <a:ext uri="{FF2B5EF4-FFF2-40B4-BE49-F238E27FC236}">
                <a16:creationId xmlns:a16="http://schemas.microsoft.com/office/drawing/2014/main" id="{5F3CA16F-DF02-40C0-87F8-C32412700792}"/>
              </a:ext>
            </a:extLst>
          </p:cNvPr>
          <p:cNvSpPr/>
          <p:nvPr/>
        </p:nvSpPr>
        <p:spPr>
          <a:xfrm>
            <a:off x="612705" y="4176074"/>
            <a:ext cx="1432250" cy="20550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000000"/>
                </a:solidFill>
                <a:effectLst/>
                <a:latin typeface="CorpoS" pitchFamily="2" charset="0"/>
              </a:rPr>
              <a:t> The company data is initially created centrally</a:t>
            </a:r>
            <a:endParaRPr lang="en-IN" sz="1600" b="1" dirty="0"/>
          </a:p>
        </p:txBody>
      </p:sp>
      <p:sp>
        <p:nvSpPr>
          <p:cNvPr id="33" name="Rectangle 32">
            <a:extLst>
              <a:ext uri="{FF2B5EF4-FFF2-40B4-BE49-F238E27FC236}">
                <a16:creationId xmlns:a16="http://schemas.microsoft.com/office/drawing/2014/main" id="{EEA89A66-E2E6-4C12-A4D6-1D66C4229A48}"/>
              </a:ext>
            </a:extLst>
          </p:cNvPr>
          <p:cNvSpPr/>
          <p:nvPr/>
        </p:nvSpPr>
        <p:spPr>
          <a:xfrm>
            <a:off x="2453165" y="4176074"/>
            <a:ext cx="1432250" cy="20550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000000"/>
                </a:solidFill>
                <a:effectLst/>
                <a:latin typeface="CorpoS" pitchFamily="2" charset="0"/>
              </a:rPr>
              <a:t>Insert your company’s contact data.</a:t>
            </a:r>
            <a:endParaRPr lang="en-IN" sz="1600" b="1" dirty="0"/>
          </a:p>
        </p:txBody>
      </p:sp>
      <p:sp>
        <p:nvSpPr>
          <p:cNvPr id="34" name="Rectangle 33">
            <a:extLst>
              <a:ext uri="{FF2B5EF4-FFF2-40B4-BE49-F238E27FC236}">
                <a16:creationId xmlns:a16="http://schemas.microsoft.com/office/drawing/2014/main" id="{65F88C59-A5A7-49F8-9F6D-33F94F0DD7A0}"/>
              </a:ext>
            </a:extLst>
          </p:cNvPr>
          <p:cNvSpPr/>
          <p:nvPr/>
        </p:nvSpPr>
        <p:spPr>
          <a:xfrm>
            <a:off x="4437479" y="4176074"/>
            <a:ext cx="1432250" cy="20550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000000"/>
                </a:solidFill>
                <a:effectLst/>
                <a:latin typeface="CorpoS" pitchFamily="2" charset="0"/>
              </a:rPr>
              <a:t>your account numbers for all the different brands you currently hold</a:t>
            </a:r>
            <a:endParaRPr lang="en-IN" sz="1600" b="1" dirty="0"/>
          </a:p>
        </p:txBody>
      </p:sp>
      <p:sp>
        <p:nvSpPr>
          <p:cNvPr id="35" name="Rectangle 34">
            <a:extLst>
              <a:ext uri="{FF2B5EF4-FFF2-40B4-BE49-F238E27FC236}">
                <a16:creationId xmlns:a16="http://schemas.microsoft.com/office/drawing/2014/main" id="{BCB41737-6A30-46D4-8F33-53D4A68306AC}"/>
              </a:ext>
            </a:extLst>
          </p:cNvPr>
          <p:cNvSpPr/>
          <p:nvPr/>
        </p:nvSpPr>
        <p:spPr>
          <a:xfrm>
            <a:off x="6440645" y="4176074"/>
            <a:ext cx="1750855" cy="20550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000000"/>
                </a:solidFill>
                <a:effectLst/>
                <a:latin typeface="CorpoS" pitchFamily="2" charset="0"/>
              </a:rPr>
              <a:t>In the </a:t>
            </a:r>
            <a:r>
              <a:rPr lang="en-US" sz="1600" i="0" dirty="0">
                <a:solidFill>
                  <a:srgbClr val="000000"/>
                </a:solidFill>
                <a:effectLst/>
                <a:latin typeface="CorpoS" pitchFamily="2" charset="0"/>
              </a:rPr>
              <a:t>System Control </a:t>
            </a:r>
            <a:r>
              <a:rPr lang="en-US" sz="1600" b="0" i="0" dirty="0">
                <a:solidFill>
                  <a:srgbClr val="000000"/>
                </a:solidFill>
                <a:effectLst/>
                <a:latin typeface="CorpoS" pitchFamily="2" charset="0"/>
              </a:rPr>
              <a:t>application from tab 9 is</a:t>
            </a:r>
            <a:r>
              <a:rPr lang="en-US" sz="1600" i="0" dirty="0">
                <a:solidFill>
                  <a:srgbClr val="000000"/>
                </a:solidFill>
                <a:effectLst/>
                <a:latin typeface="CorpoS" pitchFamily="2" charset="0"/>
              </a:rPr>
              <a:t> Company Suppliers</a:t>
            </a:r>
          </a:p>
          <a:p>
            <a:pPr algn="ctr"/>
            <a:r>
              <a:rPr lang="en-US" sz="1600" b="0" i="0" dirty="0">
                <a:solidFill>
                  <a:srgbClr val="000000"/>
                </a:solidFill>
                <a:effectLst/>
                <a:latin typeface="CorpoS" pitchFamily="2" charset="0"/>
              </a:rPr>
              <a:t>These parameters are processed centrally.</a:t>
            </a:r>
            <a:endParaRPr lang="en-IN" sz="1600" dirty="0"/>
          </a:p>
        </p:txBody>
      </p:sp>
      <p:sp>
        <p:nvSpPr>
          <p:cNvPr id="36" name="Rectangle 35">
            <a:extLst>
              <a:ext uri="{FF2B5EF4-FFF2-40B4-BE49-F238E27FC236}">
                <a16:creationId xmlns:a16="http://schemas.microsoft.com/office/drawing/2014/main" id="{04A8D4E7-C34D-457E-B909-ED2D2E0CFDCB}"/>
              </a:ext>
            </a:extLst>
          </p:cNvPr>
          <p:cNvSpPr/>
          <p:nvPr/>
        </p:nvSpPr>
        <p:spPr>
          <a:xfrm>
            <a:off x="8644850" y="4176074"/>
            <a:ext cx="2789864" cy="205504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000000"/>
                </a:solidFill>
                <a:effectLst/>
                <a:latin typeface="CorpoS" pitchFamily="2" charset="0"/>
              </a:rPr>
              <a:t>This is where all external suppliers of a selected company are listed. DaimlerChrysler establishments and contracting partners can maintain these parameters themselves and create new suppliers.</a:t>
            </a:r>
            <a:endParaRPr lang="en-IN" sz="1600" dirty="0"/>
          </a:p>
        </p:txBody>
      </p:sp>
      <p:cxnSp>
        <p:nvCxnSpPr>
          <p:cNvPr id="7" name="Straight Connector 6">
            <a:extLst>
              <a:ext uri="{FF2B5EF4-FFF2-40B4-BE49-F238E27FC236}">
                <a16:creationId xmlns:a16="http://schemas.microsoft.com/office/drawing/2014/main" id="{52DDFFCA-9459-4B51-946C-02997822F24D}"/>
              </a:ext>
            </a:extLst>
          </p:cNvPr>
          <p:cNvCxnSpPr/>
          <p:nvPr/>
        </p:nvCxnSpPr>
        <p:spPr>
          <a:xfrm flipH="1">
            <a:off x="1182335" y="2160311"/>
            <a:ext cx="2946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A17C7B-911C-445C-A160-1CD355903D9A}"/>
              </a:ext>
            </a:extLst>
          </p:cNvPr>
          <p:cNvCxnSpPr/>
          <p:nvPr/>
        </p:nvCxnSpPr>
        <p:spPr>
          <a:xfrm>
            <a:off x="6178417" y="2189406"/>
            <a:ext cx="3766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15D7A23-9D07-4D3A-84B3-AAB0DFC74014}"/>
              </a:ext>
            </a:extLst>
          </p:cNvPr>
          <p:cNvCxnSpPr/>
          <p:nvPr/>
        </p:nvCxnSpPr>
        <p:spPr>
          <a:xfrm>
            <a:off x="1182335" y="2160311"/>
            <a:ext cx="0" cy="797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BB0FEEE-D3B7-4CB7-85BC-D97094DF78DD}"/>
              </a:ext>
            </a:extLst>
          </p:cNvPr>
          <p:cNvCxnSpPr>
            <a:endCxn id="20" idx="0"/>
          </p:cNvCxnSpPr>
          <p:nvPr/>
        </p:nvCxnSpPr>
        <p:spPr>
          <a:xfrm>
            <a:off x="3169290" y="2189406"/>
            <a:ext cx="0" cy="76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13073B-4923-41C3-8028-493FF5973C99}"/>
              </a:ext>
            </a:extLst>
          </p:cNvPr>
          <p:cNvCxnSpPr/>
          <p:nvPr/>
        </p:nvCxnSpPr>
        <p:spPr>
          <a:xfrm>
            <a:off x="7202078" y="2189406"/>
            <a:ext cx="0" cy="76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B947A00-4E46-4AA8-A63F-9F29A6EF2CC5}"/>
              </a:ext>
            </a:extLst>
          </p:cNvPr>
          <p:cNvCxnSpPr/>
          <p:nvPr/>
        </p:nvCxnSpPr>
        <p:spPr>
          <a:xfrm>
            <a:off x="9944870" y="2189406"/>
            <a:ext cx="0" cy="76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F456E4-0A1E-4B27-A126-75061C1FB489}"/>
              </a:ext>
            </a:extLst>
          </p:cNvPr>
          <p:cNvCxnSpPr>
            <a:stCxn id="15" idx="2"/>
            <a:endCxn id="21" idx="0"/>
          </p:cNvCxnSpPr>
          <p:nvPr/>
        </p:nvCxnSpPr>
        <p:spPr>
          <a:xfrm flipH="1">
            <a:off x="5153604" y="2536477"/>
            <a:ext cx="1" cy="421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61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01760" y="452857"/>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System Settings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p:txBody>
      </p:sp>
      <p:pic>
        <p:nvPicPr>
          <p:cNvPr id="6" name="Picture 5">
            <a:extLst>
              <a:ext uri="{FF2B5EF4-FFF2-40B4-BE49-F238E27FC236}">
                <a16:creationId xmlns:a16="http://schemas.microsoft.com/office/drawing/2014/main" id="{E1F25253-7254-4C12-B5C2-A81C46851AB7}"/>
              </a:ext>
            </a:extLst>
          </p:cNvPr>
          <p:cNvPicPr>
            <a:picLocks noChangeAspect="1"/>
          </p:cNvPicPr>
          <p:nvPr/>
        </p:nvPicPr>
        <p:blipFill>
          <a:blip r:embed="rId2"/>
          <a:stretch>
            <a:fillRect/>
          </a:stretch>
        </p:blipFill>
        <p:spPr>
          <a:xfrm>
            <a:off x="1771650" y="1197204"/>
            <a:ext cx="8648700" cy="4833945"/>
          </a:xfrm>
          <a:prstGeom prst="rect">
            <a:avLst/>
          </a:prstGeom>
        </p:spPr>
      </p:pic>
    </p:spTree>
    <p:extLst>
      <p:ext uri="{BB962C8B-B14F-4D97-AF65-F5344CB8AC3E}">
        <p14:creationId xmlns:p14="http://schemas.microsoft.com/office/powerpoint/2010/main" val="327829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71766" y="1224106"/>
            <a:ext cx="10223961" cy="283154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To view parts master data and set parameters, select RIMS from the menu bar. Then select the </a:t>
            </a:r>
            <a:r>
              <a:rPr lang="en-US" b="1" i="0" dirty="0">
                <a:solidFill>
                  <a:srgbClr val="000000"/>
                </a:solidFill>
                <a:effectLst/>
                <a:latin typeface="CorpoS" pitchFamily="2" charset="0"/>
              </a:rPr>
              <a:t>Parts Master</a:t>
            </a:r>
            <a:r>
              <a:rPr lang="en-US" b="0" i="0" dirty="0">
                <a:solidFill>
                  <a:srgbClr val="000000"/>
                </a:solidFill>
                <a:effectLst/>
                <a:latin typeface="CorpoS" pitchFamily="2" charset="0"/>
              </a:rPr>
              <a:t> (tab 1) screen. In the </a:t>
            </a:r>
            <a:r>
              <a:rPr lang="en-US" b="1" i="0" dirty="0">
                <a:solidFill>
                  <a:srgbClr val="000000"/>
                </a:solidFill>
                <a:effectLst/>
                <a:latin typeface="CorpoS" pitchFamily="2" charset="0"/>
              </a:rPr>
              <a:t>Location </a:t>
            </a:r>
            <a:r>
              <a:rPr lang="en-US" b="0" i="0" dirty="0">
                <a:solidFill>
                  <a:srgbClr val="000000"/>
                </a:solidFill>
                <a:effectLst/>
                <a:latin typeface="CorpoS" pitchFamily="2" charset="0"/>
              </a:rPr>
              <a:t>field enter your company number (GSSN number). In the </a:t>
            </a:r>
            <a:r>
              <a:rPr lang="en-US" b="1" i="0" dirty="0">
                <a:solidFill>
                  <a:srgbClr val="000000"/>
                </a:solidFill>
                <a:effectLst/>
                <a:latin typeface="CorpoS" pitchFamily="2" charset="0"/>
              </a:rPr>
              <a:t>Country</a:t>
            </a:r>
            <a:r>
              <a:rPr lang="en-US" b="0" i="0" dirty="0">
                <a:solidFill>
                  <a:srgbClr val="000000"/>
                </a:solidFill>
                <a:effectLst/>
                <a:latin typeface="CorpoS" pitchFamily="2" charset="0"/>
              </a:rPr>
              <a:t> field select the country in which your company is located. This country setting is saved and entered each time RIMS is called up again. In the </a:t>
            </a:r>
            <a:r>
              <a:rPr lang="en-US" b="1" i="0" dirty="0">
                <a:solidFill>
                  <a:srgbClr val="000000"/>
                </a:solidFill>
                <a:effectLst/>
                <a:latin typeface="CorpoS" pitchFamily="2" charset="0"/>
              </a:rPr>
              <a:t>Part Number </a:t>
            </a:r>
            <a:r>
              <a:rPr lang="en-US" b="0" i="0" dirty="0">
                <a:solidFill>
                  <a:srgbClr val="000000"/>
                </a:solidFill>
                <a:effectLst/>
                <a:latin typeface="CorpoS" pitchFamily="2" charset="0"/>
              </a:rPr>
              <a:t>field please enter the required part number then press enter.</a:t>
            </a:r>
            <a:endParaRPr lang="en-US" dirty="0">
              <a:solidFill>
                <a:srgbClr val="000000"/>
              </a:solidFill>
              <a:latin typeface="CorpoS" pitchFamily="2" charset="0"/>
            </a:endParaRPr>
          </a:p>
          <a:p>
            <a:pPr marL="285750" indent="-285750">
              <a:buFont typeface="Arial" panose="020B0604020202020204" pitchFamily="34" charset="0"/>
              <a:buChar char="•"/>
            </a:pPr>
            <a:endParaRPr lang="en-US" b="0" i="0" dirty="0">
              <a:solidFill>
                <a:srgbClr val="000000"/>
              </a:solidFill>
              <a:effectLst/>
              <a:latin typeface="CorpoS" pitchFamily="2" charset="0"/>
            </a:endParaRPr>
          </a:p>
          <a:p>
            <a:pPr marL="285750" indent="-285750">
              <a:buFont typeface="Arial" panose="020B0604020202020204" pitchFamily="34" charset="0"/>
              <a:buChar char="•"/>
            </a:pPr>
            <a:endParaRPr lang="en-US" b="0" i="0" dirty="0">
              <a:solidFill>
                <a:srgbClr val="000000"/>
              </a:solidFill>
              <a:effectLst/>
              <a:latin typeface="CorpoS" pitchFamily="2" charset="0"/>
            </a:endParaRPr>
          </a:p>
          <a:p>
            <a:br>
              <a:rPr lang="en-US" sz="1800" dirty="0">
                <a:latin typeface="Arial"/>
                <a:cs typeface="Arial"/>
              </a:rPr>
            </a:br>
            <a:endParaRPr lang="en-US" sz="1600" dirty="0">
              <a:latin typeface="TeleGrotesk Next Ultra"/>
              <a:cs typeface="TeleGrotesk Next Ultra"/>
            </a:endParaRPr>
          </a:p>
          <a:p>
            <a:pPr marL="285750" indent="-285750">
              <a:buFont typeface="Arial" panose="020B0604020202020204" pitchFamily="34" charset="0"/>
              <a:buChar char="•"/>
            </a:pPr>
            <a:endParaRPr lang="en-US" kern="1200" dirty="0">
              <a:ea typeface="+mj-ea"/>
              <a:cs typeface="+mj-cs"/>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436996" y="478536"/>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Parts Master Data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p:txBody>
      </p:sp>
      <p:sp>
        <p:nvSpPr>
          <p:cNvPr id="19" name="TextBox 18">
            <a:extLst>
              <a:ext uri="{FF2B5EF4-FFF2-40B4-BE49-F238E27FC236}">
                <a16:creationId xmlns:a16="http://schemas.microsoft.com/office/drawing/2014/main" id="{95735161-6908-48AF-91B0-910E410CD3E5}"/>
              </a:ext>
            </a:extLst>
          </p:cNvPr>
          <p:cNvSpPr txBox="1"/>
          <p:nvPr/>
        </p:nvSpPr>
        <p:spPr>
          <a:xfrm>
            <a:off x="6709489" y="1559853"/>
            <a:ext cx="5442862" cy="707886"/>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a:p>
            <a:pPr marL="285750" indent="-285750">
              <a:buFont typeface="Arial" panose="020B0604020202020204" pitchFamily="34" charset="0"/>
              <a:buChar char="•"/>
            </a:pPr>
            <a:endParaRPr lang="en-US" sz="1400" kern="1200" dirty="0">
              <a:ea typeface="+mj-ea"/>
              <a:cs typeface="+mj-cs"/>
            </a:endParaRPr>
          </a:p>
        </p:txBody>
      </p:sp>
      <p:pic>
        <p:nvPicPr>
          <p:cNvPr id="6" name="Picture 5">
            <a:extLst>
              <a:ext uri="{FF2B5EF4-FFF2-40B4-BE49-F238E27FC236}">
                <a16:creationId xmlns:a16="http://schemas.microsoft.com/office/drawing/2014/main" id="{05404DA1-55FE-4149-8F02-B83B3FEE6228}"/>
              </a:ext>
            </a:extLst>
          </p:cNvPr>
          <p:cNvPicPr>
            <a:picLocks noChangeAspect="1"/>
          </p:cNvPicPr>
          <p:nvPr/>
        </p:nvPicPr>
        <p:blipFill>
          <a:blip r:embed="rId2"/>
          <a:stretch>
            <a:fillRect/>
          </a:stretch>
        </p:blipFill>
        <p:spPr>
          <a:xfrm>
            <a:off x="1087392" y="2711894"/>
            <a:ext cx="10017216" cy="3434381"/>
          </a:xfrm>
          <a:prstGeom prst="rect">
            <a:avLst/>
          </a:prstGeom>
        </p:spPr>
      </p:pic>
    </p:spTree>
    <p:extLst>
      <p:ext uri="{BB962C8B-B14F-4D97-AF65-F5344CB8AC3E}">
        <p14:creationId xmlns:p14="http://schemas.microsoft.com/office/powerpoint/2010/main" val="328869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71766" y="1224106"/>
            <a:ext cx="10223961" cy="338554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When switching to tab </a:t>
            </a:r>
            <a:r>
              <a:rPr lang="en-US" b="1" i="0" dirty="0">
                <a:solidFill>
                  <a:srgbClr val="000000"/>
                </a:solidFill>
                <a:effectLst/>
                <a:latin typeface="CorpoS" pitchFamily="2" charset="0"/>
              </a:rPr>
              <a:t>2 Demands and Forecasts</a:t>
            </a:r>
            <a:r>
              <a:rPr lang="en-US" b="0" i="0" dirty="0">
                <a:solidFill>
                  <a:srgbClr val="000000"/>
                </a:solidFill>
                <a:effectLst/>
                <a:latin typeface="CorpoS" pitchFamily="2" charset="0"/>
              </a:rPr>
              <a:t> screen, the part information is relayed to the scheduling header and all demand for the previous 12 months and the forecast for the next 12 months are automatically displayed.</a:t>
            </a:r>
          </a:p>
          <a:p>
            <a:pPr marL="285750" indent="-285750">
              <a:buFont typeface="Arial" panose="020B0604020202020204" pitchFamily="34" charset="0"/>
              <a:buChar char="•"/>
            </a:pPr>
            <a:r>
              <a:rPr lang="en-US" b="0" i="0" dirty="0">
                <a:solidFill>
                  <a:srgbClr val="000000"/>
                </a:solidFill>
                <a:effectLst/>
                <a:latin typeface="CorpoS" pitchFamily="2" charset="0"/>
              </a:rPr>
              <a:t>Using the </a:t>
            </a:r>
            <a:r>
              <a:rPr lang="en-US" b="1" i="0" dirty="0">
                <a:solidFill>
                  <a:srgbClr val="000000"/>
                </a:solidFill>
                <a:effectLst/>
                <a:latin typeface="CorpoS" pitchFamily="2" charset="0"/>
              </a:rPr>
              <a:t>Display</a:t>
            </a:r>
            <a:r>
              <a:rPr lang="en-US" b="0" i="0" dirty="0">
                <a:solidFill>
                  <a:srgbClr val="000000"/>
                </a:solidFill>
                <a:effectLst/>
                <a:latin typeface="CorpoS" pitchFamily="2" charset="0"/>
              </a:rPr>
              <a:t> filtering criterion, you can display detailed demand and forecasts. In the list you can switch between every day, weekly or monthly display. You will then see all demand and forecasts for the period. Periods or demand are represented by 0.0.</a:t>
            </a:r>
          </a:p>
          <a:p>
            <a:pPr marL="285750" indent="-285750">
              <a:buFont typeface="Arial" panose="020B0604020202020204" pitchFamily="34" charset="0"/>
              <a:buChar char="•"/>
            </a:pPr>
            <a:endParaRPr lang="en-US" dirty="0">
              <a:solidFill>
                <a:srgbClr val="000000"/>
              </a:solidFill>
              <a:latin typeface="CorpoS" pitchFamily="2" charset="0"/>
            </a:endParaRPr>
          </a:p>
          <a:p>
            <a:pPr marL="285750" indent="-285750">
              <a:buFont typeface="Arial" panose="020B0604020202020204" pitchFamily="34" charset="0"/>
              <a:buChar char="•"/>
            </a:pPr>
            <a:endParaRPr lang="en-US" b="0" i="0" dirty="0">
              <a:solidFill>
                <a:srgbClr val="000000"/>
              </a:solidFill>
              <a:effectLst/>
              <a:latin typeface="CorpoS" pitchFamily="2" charset="0"/>
            </a:endParaRPr>
          </a:p>
          <a:p>
            <a:pPr marL="285750" indent="-285750">
              <a:buFont typeface="Arial" panose="020B0604020202020204" pitchFamily="34" charset="0"/>
              <a:buChar char="•"/>
            </a:pPr>
            <a:endParaRPr lang="en-US" b="0" i="0" dirty="0">
              <a:solidFill>
                <a:srgbClr val="000000"/>
              </a:solidFill>
              <a:effectLst/>
              <a:latin typeface="CorpoS" pitchFamily="2" charset="0"/>
            </a:endParaRPr>
          </a:p>
          <a:p>
            <a:br>
              <a:rPr lang="en-US" sz="1800" dirty="0">
                <a:latin typeface="Arial"/>
                <a:cs typeface="Arial"/>
              </a:rPr>
            </a:br>
            <a:endParaRPr lang="en-US" sz="1600" dirty="0">
              <a:latin typeface="TeleGrotesk Next Ultra"/>
              <a:cs typeface="TeleGrotesk Next Ultra"/>
            </a:endParaRPr>
          </a:p>
          <a:p>
            <a:pPr marL="285750" indent="-285750">
              <a:buFont typeface="Arial" panose="020B0604020202020204" pitchFamily="34" charset="0"/>
              <a:buChar char="•"/>
            </a:pPr>
            <a:endParaRPr lang="en-US" kern="1200" dirty="0">
              <a:ea typeface="+mj-ea"/>
              <a:cs typeface="+mj-cs"/>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01760" y="430142"/>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Demand and Forecast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p:txBody>
      </p:sp>
      <p:sp>
        <p:nvSpPr>
          <p:cNvPr id="19" name="TextBox 18">
            <a:extLst>
              <a:ext uri="{FF2B5EF4-FFF2-40B4-BE49-F238E27FC236}">
                <a16:creationId xmlns:a16="http://schemas.microsoft.com/office/drawing/2014/main" id="{95735161-6908-48AF-91B0-910E410CD3E5}"/>
              </a:ext>
            </a:extLst>
          </p:cNvPr>
          <p:cNvSpPr txBox="1"/>
          <p:nvPr/>
        </p:nvSpPr>
        <p:spPr>
          <a:xfrm>
            <a:off x="6709489" y="1559853"/>
            <a:ext cx="5442862" cy="707886"/>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a:p>
            <a:pPr marL="285750" indent="-285750">
              <a:buFont typeface="Arial" panose="020B0604020202020204" pitchFamily="34" charset="0"/>
              <a:buChar char="•"/>
            </a:pPr>
            <a:endParaRPr lang="en-US" sz="1400" kern="1200" dirty="0">
              <a:ea typeface="+mj-ea"/>
              <a:cs typeface="+mj-cs"/>
            </a:endParaRPr>
          </a:p>
        </p:txBody>
      </p:sp>
      <p:pic>
        <p:nvPicPr>
          <p:cNvPr id="3" name="Picture 2">
            <a:extLst>
              <a:ext uri="{FF2B5EF4-FFF2-40B4-BE49-F238E27FC236}">
                <a16:creationId xmlns:a16="http://schemas.microsoft.com/office/drawing/2014/main" id="{1B229EE7-5519-4DC7-86F5-977AE8714F89}"/>
              </a:ext>
            </a:extLst>
          </p:cNvPr>
          <p:cNvPicPr>
            <a:picLocks noChangeAspect="1"/>
          </p:cNvPicPr>
          <p:nvPr/>
        </p:nvPicPr>
        <p:blipFill>
          <a:blip r:embed="rId2"/>
          <a:stretch>
            <a:fillRect/>
          </a:stretch>
        </p:blipFill>
        <p:spPr>
          <a:xfrm>
            <a:off x="423538" y="3023520"/>
            <a:ext cx="11180091" cy="3035432"/>
          </a:xfrm>
          <a:prstGeom prst="rect">
            <a:avLst/>
          </a:prstGeom>
        </p:spPr>
      </p:pic>
    </p:spTree>
    <p:extLst>
      <p:ext uri="{BB962C8B-B14F-4D97-AF65-F5344CB8AC3E}">
        <p14:creationId xmlns:p14="http://schemas.microsoft.com/office/powerpoint/2010/main" val="407250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71766" y="1224106"/>
            <a:ext cx="10949826" cy="3970318"/>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000000"/>
                </a:solidFill>
                <a:effectLst/>
                <a:latin typeface="CorpoS" pitchFamily="2" charset="0"/>
              </a:rPr>
              <a:t>Orders</a:t>
            </a:r>
            <a:r>
              <a:rPr lang="en-US" b="0" i="0" dirty="0">
                <a:solidFill>
                  <a:srgbClr val="000000"/>
                </a:solidFill>
                <a:effectLst/>
                <a:latin typeface="CorpoS" pitchFamily="2" charset="0"/>
              </a:rPr>
              <a:t> screen you will now see the open orders and the planned availability date. To gain more information on the backordered part “double click” in the O.O field on the screen header and SCOT will automatically be opened.</a:t>
            </a:r>
            <a:br>
              <a:rPr lang="en-US" b="0" i="0" dirty="0">
                <a:solidFill>
                  <a:srgbClr val="000000"/>
                </a:solidFill>
                <a:effectLst/>
                <a:latin typeface="Times New Roman" panose="02020603050405020304" pitchFamily="18" charset="0"/>
              </a:rPr>
            </a:br>
            <a:r>
              <a:rPr lang="en-US" b="0" i="0" dirty="0">
                <a:solidFill>
                  <a:srgbClr val="000000"/>
                </a:solidFill>
                <a:effectLst/>
                <a:latin typeface="CorpoS" pitchFamily="2" charset="0"/>
              </a:rPr>
              <a:t>Based on the order number input, you can track the order in the </a:t>
            </a:r>
            <a:r>
              <a:rPr lang="en-US" b="1" i="0" dirty="0">
                <a:solidFill>
                  <a:srgbClr val="000000"/>
                </a:solidFill>
                <a:effectLst/>
                <a:latin typeface="CorpoS" pitchFamily="2" charset="0"/>
              </a:rPr>
              <a:t>SCOT</a:t>
            </a:r>
            <a:r>
              <a:rPr lang="en-US" b="0" i="0" dirty="0">
                <a:solidFill>
                  <a:srgbClr val="000000"/>
                </a:solidFill>
                <a:effectLst/>
                <a:latin typeface="CorpoS" pitchFamily="2" charset="0"/>
              </a:rPr>
              <a:t> application and determine at what stage of processing the order has reached with the supplier.</a:t>
            </a: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algn="just"/>
            <a:endParaRPr lang="en-US" b="0" i="0" dirty="0">
              <a:solidFill>
                <a:srgbClr val="000000"/>
              </a:solidFill>
              <a:effectLst/>
              <a:latin typeface="CorpoS" pitchFamily="2" charset="0"/>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Orders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dirty="0">
                <a:latin typeface="Arial"/>
                <a:cs typeface="Arial"/>
              </a:rPr>
            </a:br>
            <a:endParaRPr lang="en-US" sz="1200" dirty="0">
              <a:latin typeface="TeleGrotesk Next Ultra"/>
              <a:cs typeface="TeleGrotesk Next Ultra"/>
            </a:endParaRPr>
          </a:p>
        </p:txBody>
      </p:sp>
      <p:pic>
        <p:nvPicPr>
          <p:cNvPr id="6" name="Picture 5">
            <a:extLst>
              <a:ext uri="{FF2B5EF4-FFF2-40B4-BE49-F238E27FC236}">
                <a16:creationId xmlns:a16="http://schemas.microsoft.com/office/drawing/2014/main" id="{583FCEC2-14F5-4F0F-94D3-2BD2927730B6}"/>
              </a:ext>
            </a:extLst>
          </p:cNvPr>
          <p:cNvPicPr>
            <a:picLocks noChangeAspect="1"/>
          </p:cNvPicPr>
          <p:nvPr/>
        </p:nvPicPr>
        <p:blipFill>
          <a:blip r:embed="rId2"/>
          <a:stretch>
            <a:fillRect/>
          </a:stretch>
        </p:blipFill>
        <p:spPr>
          <a:xfrm>
            <a:off x="371766" y="2517841"/>
            <a:ext cx="11523994" cy="3675570"/>
          </a:xfrm>
          <a:prstGeom prst="rect">
            <a:avLst/>
          </a:prstGeom>
        </p:spPr>
      </p:pic>
    </p:spTree>
    <p:extLst>
      <p:ext uri="{BB962C8B-B14F-4D97-AF65-F5344CB8AC3E}">
        <p14:creationId xmlns:p14="http://schemas.microsoft.com/office/powerpoint/2010/main" val="2293250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71766" y="1224106"/>
            <a:ext cx="10949826" cy="3139321"/>
          </a:xfrm>
          <a:prstGeom prst="rect">
            <a:avLst/>
          </a:prstGeom>
          <a:noFill/>
        </p:spPr>
        <p:txBody>
          <a:bodyPr wrap="square">
            <a:spAutoFit/>
          </a:bodyPr>
          <a:lstStyle/>
          <a:p>
            <a:pPr marL="285750" indent="-285750" algn="just">
              <a:buFont typeface="Arial" panose="020B0604020202020204" pitchFamily="34" charset="0"/>
              <a:buChar char="•"/>
            </a:pPr>
            <a:r>
              <a:rPr lang="en-US" b="0" i="0">
                <a:solidFill>
                  <a:srgbClr val="000000"/>
                </a:solidFill>
                <a:effectLst/>
                <a:latin typeface="CorpoS" pitchFamily="2" charset="0"/>
              </a:rPr>
              <a:t>In tab </a:t>
            </a:r>
            <a:r>
              <a:rPr lang="en-US" b="1" i="0">
                <a:solidFill>
                  <a:srgbClr val="000000"/>
                </a:solidFill>
                <a:effectLst/>
                <a:latin typeface="CorpoS" pitchFamily="2" charset="0"/>
              </a:rPr>
              <a:t>4</a:t>
            </a:r>
            <a:r>
              <a:rPr lang="en-US" b="0" i="0">
                <a:solidFill>
                  <a:srgbClr val="000000"/>
                </a:solidFill>
                <a:effectLst/>
                <a:latin typeface="CorpoS" pitchFamily="2" charset="0"/>
              </a:rPr>
              <a:t> </a:t>
            </a:r>
            <a:r>
              <a:rPr lang="en-US" b="1" i="0">
                <a:solidFill>
                  <a:srgbClr val="000000"/>
                </a:solidFill>
                <a:effectLst/>
                <a:latin typeface="CorpoS" pitchFamily="2" charset="0"/>
              </a:rPr>
              <a:t>Stock Depth</a:t>
            </a:r>
            <a:r>
              <a:rPr lang="en-US" b="0" i="0">
                <a:solidFill>
                  <a:srgbClr val="000000"/>
                </a:solidFill>
                <a:effectLst/>
                <a:latin typeface="CorpoS" pitchFamily="2" charset="0"/>
              </a:rPr>
              <a:t> screen you will see the current stock on hand and future forecast movement of a particular part item. If a forecast produces a negative stock the calculated stock will be displayed in red.</a:t>
            </a:r>
            <a:endParaRPr lang="en-US">
              <a:solidFill>
                <a:srgbClr val="000000"/>
              </a:solidFill>
              <a:latin typeface="CorpoS" pitchFamily="2" charset="0"/>
            </a:endParaRPr>
          </a:p>
          <a:p>
            <a:pPr marL="285750" indent="-285750" algn="just">
              <a:buFont typeface="Arial" panose="020B0604020202020204" pitchFamily="34" charset="0"/>
              <a:buChar char="•"/>
            </a:pPr>
            <a:endParaRPr lang="en-US" b="0" i="0">
              <a:solidFill>
                <a:srgbClr val="000000"/>
              </a:solidFill>
              <a:effectLst/>
              <a:latin typeface="CorpoS" pitchFamily="2" charset="0"/>
            </a:endParaRPr>
          </a:p>
          <a:p>
            <a:pPr marL="285750" indent="-285750" algn="just">
              <a:buFont typeface="Arial" panose="020B0604020202020204" pitchFamily="34" charset="0"/>
              <a:buChar char="•"/>
            </a:pPr>
            <a:endParaRPr lang="en-US">
              <a:solidFill>
                <a:srgbClr val="000000"/>
              </a:solidFill>
              <a:latin typeface="CorpoS" pitchFamily="2" charset="0"/>
            </a:endParaRPr>
          </a:p>
          <a:p>
            <a:pPr marL="285750" indent="-285750" algn="just">
              <a:buFont typeface="Arial" panose="020B0604020202020204" pitchFamily="34" charset="0"/>
              <a:buChar char="•"/>
            </a:pPr>
            <a:endParaRPr lang="en-US" b="0" i="0">
              <a:solidFill>
                <a:srgbClr val="000000"/>
              </a:solidFill>
              <a:effectLst/>
              <a:latin typeface="CorpoS" pitchFamily="2" charset="0"/>
            </a:endParaRPr>
          </a:p>
          <a:p>
            <a:pPr marL="285750" indent="-285750" algn="just">
              <a:buFont typeface="Arial" panose="020B0604020202020204" pitchFamily="34" charset="0"/>
              <a:buChar char="•"/>
            </a:pPr>
            <a:endParaRPr lang="en-US">
              <a:solidFill>
                <a:srgbClr val="000000"/>
              </a:solidFill>
              <a:latin typeface="CorpoS" pitchFamily="2" charset="0"/>
            </a:endParaRPr>
          </a:p>
          <a:p>
            <a:pPr marL="285750" indent="-285750" algn="just">
              <a:buFont typeface="Arial" panose="020B0604020202020204" pitchFamily="34" charset="0"/>
              <a:buChar char="•"/>
            </a:pPr>
            <a:endParaRPr lang="en-US" b="0" i="0">
              <a:solidFill>
                <a:srgbClr val="000000"/>
              </a:solidFill>
              <a:effectLst/>
              <a:latin typeface="CorpoS" pitchFamily="2" charset="0"/>
            </a:endParaRPr>
          </a:p>
          <a:p>
            <a:pPr marL="285750" indent="-285750" algn="just">
              <a:buFont typeface="Arial" panose="020B0604020202020204" pitchFamily="34" charset="0"/>
              <a:buChar char="•"/>
            </a:pPr>
            <a:endParaRPr lang="en-US">
              <a:solidFill>
                <a:srgbClr val="000000"/>
              </a:solidFill>
              <a:latin typeface="CorpoS" pitchFamily="2" charset="0"/>
            </a:endParaRPr>
          </a:p>
          <a:p>
            <a:pPr marL="285750" indent="-285750" algn="just">
              <a:buFont typeface="Arial" panose="020B0604020202020204" pitchFamily="34" charset="0"/>
              <a:buChar char="•"/>
            </a:pPr>
            <a:endParaRPr lang="en-US" b="0" i="0">
              <a:solidFill>
                <a:srgbClr val="000000"/>
              </a:solidFill>
              <a:effectLst/>
              <a:latin typeface="CorpoS" pitchFamily="2" charset="0"/>
            </a:endParaRPr>
          </a:p>
          <a:p>
            <a:pPr marL="285750" indent="-285750" algn="just">
              <a:buFont typeface="Arial" panose="020B0604020202020204" pitchFamily="34" charset="0"/>
              <a:buChar char="•"/>
            </a:pPr>
            <a:endParaRPr lang="en-US">
              <a:solidFill>
                <a:srgbClr val="000000"/>
              </a:solidFill>
              <a:latin typeface="CorpoS" pitchFamily="2" charset="0"/>
            </a:endParaRPr>
          </a:p>
          <a:p>
            <a:pPr algn="just"/>
            <a:endParaRPr lang="en-US" b="0" i="0" dirty="0">
              <a:solidFill>
                <a:srgbClr val="000000"/>
              </a:solidFill>
              <a:effectLst/>
              <a:latin typeface="CorpoS" pitchFamily="2" charset="0"/>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a:solidFill>
                  <a:srgbClr val="E30074"/>
                </a:solidFill>
                <a:latin typeface="TeleGrotesk Next Ultra (Headings)"/>
                <a:ea typeface="TeleGrotesk Next" pitchFamily="2" charset="0"/>
                <a:cs typeface="TeleGrotesk Next" pitchFamily="2" charset="0"/>
              </a:rPr>
              <a:t>Stock Depth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pic>
        <p:nvPicPr>
          <p:cNvPr id="3" name="Picture 2">
            <a:extLst>
              <a:ext uri="{FF2B5EF4-FFF2-40B4-BE49-F238E27FC236}">
                <a16:creationId xmlns:a16="http://schemas.microsoft.com/office/drawing/2014/main" id="{C92D9C7F-DFBD-4130-97C8-72D4B7F6316B}"/>
              </a:ext>
            </a:extLst>
          </p:cNvPr>
          <p:cNvPicPr>
            <a:picLocks noChangeAspect="1"/>
          </p:cNvPicPr>
          <p:nvPr/>
        </p:nvPicPr>
        <p:blipFill>
          <a:blip r:embed="rId2"/>
          <a:stretch>
            <a:fillRect/>
          </a:stretch>
        </p:blipFill>
        <p:spPr>
          <a:xfrm>
            <a:off x="538671" y="2092751"/>
            <a:ext cx="10949826" cy="3859976"/>
          </a:xfrm>
          <a:prstGeom prst="rect">
            <a:avLst/>
          </a:prstGeom>
        </p:spPr>
      </p:pic>
    </p:spTree>
    <p:extLst>
      <p:ext uri="{BB962C8B-B14F-4D97-AF65-F5344CB8AC3E}">
        <p14:creationId xmlns:p14="http://schemas.microsoft.com/office/powerpoint/2010/main" val="26346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71766" y="1224106"/>
            <a:ext cx="10949826"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CorpoS" pitchFamily="2" charset="0"/>
              </a:rPr>
              <a:t>Logistikbus implements a new message concept. It allows critical situations with regard to particular parts to be recognized at an early stage. These messages are displayed in RIMS in tab 5 Messages screen.</a:t>
            </a: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algn="just"/>
            <a:endParaRPr lang="en-US" b="0" i="0" dirty="0">
              <a:solidFill>
                <a:srgbClr val="000000"/>
              </a:solidFill>
              <a:effectLst/>
              <a:latin typeface="CorpoS" pitchFamily="2" charset="0"/>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Messages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pic>
        <p:nvPicPr>
          <p:cNvPr id="6" name="Picture 5">
            <a:extLst>
              <a:ext uri="{FF2B5EF4-FFF2-40B4-BE49-F238E27FC236}">
                <a16:creationId xmlns:a16="http://schemas.microsoft.com/office/drawing/2014/main" id="{8B76504B-25CC-4077-BD44-D1B4652C12C7}"/>
              </a:ext>
            </a:extLst>
          </p:cNvPr>
          <p:cNvPicPr>
            <a:picLocks noChangeAspect="1"/>
          </p:cNvPicPr>
          <p:nvPr/>
        </p:nvPicPr>
        <p:blipFill>
          <a:blip r:embed="rId2"/>
          <a:stretch>
            <a:fillRect/>
          </a:stretch>
        </p:blipFill>
        <p:spPr>
          <a:xfrm>
            <a:off x="1056349" y="2007909"/>
            <a:ext cx="10079301" cy="3996966"/>
          </a:xfrm>
          <a:prstGeom prst="rect">
            <a:avLst/>
          </a:prstGeom>
        </p:spPr>
      </p:pic>
    </p:spTree>
    <p:extLst>
      <p:ext uri="{BB962C8B-B14F-4D97-AF65-F5344CB8AC3E}">
        <p14:creationId xmlns:p14="http://schemas.microsoft.com/office/powerpoint/2010/main" val="2187368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71766" y="1224106"/>
            <a:ext cx="10949826" cy="341632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CorpoS" pitchFamily="2" charset="0"/>
              </a:rPr>
              <a:t>All orders for a selected company are displayed in tab </a:t>
            </a:r>
            <a:r>
              <a:rPr lang="en-US" b="1" i="0" dirty="0">
                <a:solidFill>
                  <a:srgbClr val="000000"/>
                </a:solidFill>
                <a:effectLst/>
                <a:latin typeface="CorpoS" pitchFamily="2" charset="0"/>
              </a:rPr>
              <a:t>6 Order Overview </a:t>
            </a:r>
            <a:r>
              <a:rPr lang="en-US" b="0" i="0" dirty="0">
                <a:solidFill>
                  <a:srgbClr val="000000"/>
                </a:solidFill>
                <a:effectLst/>
                <a:latin typeface="CorpoS" pitchFamily="2" charset="0"/>
              </a:rPr>
              <a:t>screen. You can then select the following various options in the screen header.</a:t>
            </a: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a:p>
            <a:pPr marL="285750" indent="-285750" algn="just">
              <a:buFont typeface="Arial" panose="020B0604020202020204" pitchFamily="34" charset="0"/>
              <a:buChar char="•"/>
            </a:pPr>
            <a:r>
              <a:rPr lang="en-US" b="0" i="0" dirty="0">
                <a:solidFill>
                  <a:srgbClr val="000000"/>
                </a:solidFill>
                <a:effectLst/>
                <a:latin typeface="CorpoS" pitchFamily="2" charset="0"/>
              </a:rPr>
              <a:t>The system defaults to showing just todays date so if you only enter the company number and the country code, today's order proposal will be displayed.</a:t>
            </a:r>
          </a:p>
          <a:p>
            <a:pPr marL="285750" indent="-285750" algn="just">
              <a:buFont typeface="Arial" panose="020B0604020202020204" pitchFamily="34" charset="0"/>
              <a:buChar char="•"/>
            </a:pPr>
            <a:endParaRPr lang="en-US" b="0" i="0" dirty="0">
              <a:solidFill>
                <a:srgbClr val="000000"/>
              </a:solidFill>
              <a:effectLst/>
              <a:latin typeface="CorpoS" pitchFamily="2" charset="0"/>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Order OverView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graphicFrame>
        <p:nvGraphicFramePr>
          <p:cNvPr id="2" name="Table 1">
            <a:extLst>
              <a:ext uri="{FF2B5EF4-FFF2-40B4-BE49-F238E27FC236}">
                <a16:creationId xmlns:a16="http://schemas.microsoft.com/office/drawing/2014/main" id="{9F15F66C-44B8-4D36-A46D-57E0A5C387DA}"/>
              </a:ext>
            </a:extLst>
          </p:cNvPr>
          <p:cNvGraphicFramePr>
            <a:graphicFrameLocks noGrp="1"/>
          </p:cNvGraphicFramePr>
          <p:nvPr>
            <p:extLst>
              <p:ext uri="{D42A27DB-BD31-4B8C-83A1-F6EECF244321}">
                <p14:modId xmlns:p14="http://schemas.microsoft.com/office/powerpoint/2010/main" val="1075523174"/>
              </p:ext>
            </p:extLst>
          </p:nvPr>
        </p:nvGraphicFramePr>
        <p:xfrm>
          <a:off x="725079" y="1955566"/>
          <a:ext cx="10515600" cy="1676400"/>
        </p:xfrm>
        <a:graphic>
          <a:graphicData uri="http://schemas.openxmlformats.org/drawingml/2006/table">
            <a:tbl>
              <a:tblPr/>
              <a:tblGrid>
                <a:gridCol w="5257800">
                  <a:extLst>
                    <a:ext uri="{9D8B030D-6E8A-4147-A177-3AD203B41FA5}">
                      <a16:colId xmlns:a16="http://schemas.microsoft.com/office/drawing/2014/main" val="2955519785"/>
                    </a:ext>
                  </a:extLst>
                </a:gridCol>
                <a:gridCol w="5257800">
                  <a:extLst>
                    <a:ext uri="{9D8B030D-6E8A-4147-A177-3AD203B41FA5}">
                      <a16:colId xmlns:a16="http://schemas.microsoft.com/office/drawing/2014/main" val="3892241540"/>
                    </a:ext>
                  </a:extLst>
                </a:gridCol>
              </a:tblGrid>
              <a:tr h="0">
                <a:tc>
                  <a:txBody>
                    <a:bodyPr/>
                    <a:lstStyle/>
                    <a:p>
                      <a:pPr algn="just"/>
                      <a:r>
                        <a:rPr lang="en-IN" b="1">
                          <a:effectLst/>
                          <a:latin typeface="CorpoS" pitchFamily="2" charset="0"/>
                        </a:rPr>
                        <a:t>Order Number </a:t>
                      </a:r>
                      <a:r>
                        <a:rPr lang="en-IN" i="1">
                          <a:effectLst/>
                          <a:latin typeface="CorpoS" pitchFamily="2" charset="0"/>
                        </a:rPr>
                        <a:t>[from - to]</a:t>
                      </a:r>
                      <a:endParaRPr lang="en-IN">
                        <a:effectLst/>
                      </a:endParaRPr>
                    </a:p>
                  </a:txBody>
                  <a:tcPr marL="38100" marR="38100" marT="38100" marB="38100">
                    <a:lnL>
                      <a:noFill/>
                    </a:lnL>
                    <a:lnR>
                      <a:noFill/>
                    </a:lnR>
                    <a:lnT>
                      <a:noFill/>
                    </a:lnT>
                    <a:lnB>
                      <a:noFill/>
                    </a:lnB>
                    <a:solidFill>
                      <a:srgbClr val="FFFFFF"/>
                    </a:solidFill>
                  </a:tcPr>
                </a:tc>
                <a:tc>
                  <a:txBody>
                    <a:bodyPr/>
                    <a:lstStyle/>
                    <a:p>
                      <a:pPr algn="just"/>
                      <a:r>
                        <a:rPr lang="en-US">
                          <a:effectLst/>
                          <a:latin typeface="CorpoS" pitchFamily="2" charset="0"/>
                        </a:rPr>
                        <a:t>You can limit the search according to order number.</a:t>
                      </a:r>
                      <a:endParaRPr lang="en-US">
                        <a:effectLst/>
                      </a:endParaRPr>
                    </a:p>
                  </a:txBody>
                  <a:tcPr marL="38100" marR="38100" marT="38100" marB="38100">
                    <a:lnL>
                      <a:noFill/>
                    </a:lnL>
                    <a:lnR>
                      <a:noFill/>
                    </a:lnR>
                    <a:lnT>
                      <a:noFill/>
                    </a:lnT>
                    <a:lnB>
                      <a:noFill/>
                    </a:lnB>
                    <a:solidFill>
                      <a:srgbClr val="FFFFFF"/>
                    </a:solidFill>
                  </a:tcPr>
                </a:tc>
                <a:extLst>
                  <a:ext uri="{0D108BD9-81ED-4DB2-BD59-A6C34878D82A}">
                    <a16:rowId xmlns:a16="http://schemas.microsoft.com/office/drawing/2014/main" val="85034723"/>
                  </a:ext>
                </a:extLst>
              </a:tr>
              <a:tr h="0">
                <a:tc>
                  <a:txBody>
                    <a:bodyPr/>
                    <a:lstStyle/>
                    <a:p>
                      <a:pPr algn="just"/>
                      <a:r>
                        <a:rPr lang="en-IN" b="1">
                          <a:effectLst/>
                          <a:latin typeface="CorpoS" pitchFamily="2" charset="0"/>
                        </a:rPr>
                        <a:t>Order Date </a:t>
                      </a:r>
                      <a:r>
                        <a:rPr lang="en-IN" i="1">
                          <a:effectLst/>
                          <a:latin typeface="CorpoS" pitchFamily="2" charset="0"/>
                        </a:rPr>
                        <a:t>[from - to]</a:t>
                      </a:r>
                      <a:endParaRPr lang="en-IN">
                        <a:effectLst/>
                      </a:endParaRPr>
                    </a:p>
                  </a:txBody>
                  <a:tcPr marL="38100" marR="38100" marT="38100" marB="38100">
                    <a:lnL>
                      <a:noFill/>
                    </a:lnL>
                    <a:lnR>
                      <a:noFill/>
                    </a:lnR>
                    <a:lnT>
                      <a:noFill/>
                    </a:lnT>
                    <a:lnB>
                      <a:noFill/>
                    </a:lnB>
                    <a:solidFill>
                      <a:srgbClr val="FFFFFF"/>
                    </a:solidFill>
                  </a:tcPr>
                </a:tc>
                <a:tc>
                  <a:txBody>
                    <a:bodyPr/>
                    <a:lstStyle/>
                    <a:p>
                      <a:pPr algn="just"/>
                      <a:r>
                        <a:rPr lang="en-US">
                          <a:effectLst/>
                          <a:latin typeface="CorpoS" pitchFamily="2" charset="0"/>
                        </a:rPr>
                        <a:t>You can limit the search according to order date.</a:t>
                      </a:r>
                      <a:endParaRPr lang="en-US">
                        <a:effectLst/>
                      </a:endParaRPr>
                    </a:p>
                  </a:txBody>
                  <a:tcPr marL="38100" marR="38100" marT="38100" marB="38100">
                    <a:lnL>
                      <a:noFill/>
                    </a:lnL>
                    <a:lnR>
                      <a:noFill/>
                    </a:lnR>
                    <a:lnT>
                      <a:noFill/>
                    </a:lnT>
                    <a:lnB>
                      <a:noFill/>
                    </a:lnB>
                    <a:solidFill>
                      <a:srgbClr val="FFFFFF"/>
                    </a:solidFill>
                  </a:tcPr>
                </a:tc>
                <a:extLst>
                  <a:ext uri="{0D108BD9-81ED-4DB2-BD59-A6C34878D82A}">
                    <a16:rowId xmlns:a16="http://schemas.microsoft.com/office/drawing/2014/main" val="2457565529"/>
                  </a:ext>
                </a:extLst>
              </a:tr>
              <a:tr h="0">
                <a:tc>
                  <a:txBody>
                    <a:bodyPr/>
                    <a:lstStyle/>
                    <a:p>
                      <a:pPr algn="just"/>
                      <a:r>
                        <a:rPr lang="en-IN" b="1">
                          <a:effectLst/>
                          <a:latin typeface="CorpoS" pitchFamily="2" charset="0"/>
                        </a:rPr>
                        <a:t>Indicated Status</a:t>
                      </a:r>
                      <a:endParaRPr lang="en-IN">
                        <a:effectLst/>
                      </a:endParaRPr>
                    </a:p>
                  </a:txBody>
                  <a:tcPr marL="38100" marR="38100" marT="38100" marB="38100">
                    <a:lnL>
                      <a:noFill/>
                    </a:lnL>
                    <a:lnR>
                      <a:noFill/>
                    </a:lnR>
                    <a:lnT>
                      <a:noFill/>
                    </a:lnT>
                    <a:lnB>
                      <a:noFill/>
                    </a:lnB>
                    <a:solidFill>
                      <a:srgbClr val="FFFFFF"/>
                    </a:solidFill>
                  </a:tcPr>
                </a:tc>
                <a:tc>
                  <a:txBody>
                    <a:bodyPr/>
                    <a:lstStyle/>
                    <a:p>
                      <a:pPr algn="just"/>
                      <a:r>
                        <a:rPr lang="en-US">
                          <a:effectLst/>
                          <a:latin typeface="CorpoS" pitchFamily="2" charset="0"/>
                        </a:rPr>
                        <a:t>You can tick to show the orders displayed by status.</a:t>
                      </a:r>
                      <a:endParaRPr lang="en-US">
                        <a:effectLst/>
                      </a:endParaRPr>
                    </a:p>
                  </a:txBody>
                  <a:tcPr marL="38100" marR="38100" marT="38100" marB="38100">
                    <a:lnL>
                      <a:noFill/>
                    </a:lnL>
                    <a:lnR>
                      <a:noFill/>
                    </a:lnR>
                    <a:lnT>
                      <a:noFill/>
                    </a:lnT>
                    <a:lnB>
                      <a:noFill/>
                    </a:lnB>
                    <a:solidFill>
                      <a:srgbClr val="FFFFFF"/>
                    </a:solidFill>
                  </a:tcPr>
                </a:tc>
                <a:extLst>
                  <a:ext uri="{0D108BD9-81ED-4DB2-BD59-A6C34878D82A}">
                    <a16:rowId xmlns:a16="http://schemas.microsoft.com/office/drawing/2014/main" val="2516580308"/>
                  </a:ext>
                </a:extLst>
              </a:tr>
              <a:tr h="0">
                <a:tc>
                  <a:txBody>
                    <a:bodyPr/>
                    <a:lstStyle/>
                    <a:p>
                      <a:pPr algn="just"/>
                      <a:r>
                        <a:rPr lang="en-IN" b="1">
                          <a:effectLst/>
                          <a:latin typeface="CorpoS" pitchFamily="2" charset="0"/>
                        </a:rPr>
                        <a:t>EXP</a:t>
                      </a:r>
                      <a:r>
                        <a:rPr lang="en-IN">
                          <a:effectLst/>
                          <a:latin typeface="CorpoS" pitchFamily="2" charset="0"/>
                        </a:rPr>
                        <a:t> or </a:t>
                      </a:r>
                      <a:r>
                        <a:rPr lang="en-IN" b="1">
                          <a:effectLst/>
                          <a:latin typeface="CorpoS" pitchFamily="2" charset="0"/>
                        </a:rPr>
                        <a:t>Stock</a:t>
                      </a:r>
                      <a:endParaRPr lang="en-IN">
                        <a:effectLst/>
                      </a:endParaRPr>
                    </a:p>
                  </a:txBody>
                  <a:tcPr marL="38100" marR="38100" marT="38100" marB="38100">
                    <a:lnL>
                      <a:noFill/>
                    </a:lnL>
                    <a:lnR>
                      <a:noFill/>
                    </a:lnR>
                    <a:lnT>
                      <a:noFill/>
                    </a:lnT>
                    <a:lnB>
                      <a:noFill/>
                    </a:lnB>
                    <a:solidFill>
                      <a:srgbClr val="FFFFFF"/>
                    </a:solidFill>
                  </a:tcPr>
                </a:tc>
                <a:tc>
                  <a:txBody>
                    <a:bodyPr/>
                    <a:lstStyle/>
                    <a:p>
                      <a:pPr algn="just"/>
                      <a:r>
                        <a:rPr lang="en-US" dirty="0">
                          <a:effectLst/>
                          <a:latin typeface="CorpoS" pitchFamily="2" charset="0"/>
                        </a:rPr>
                        <a:t>Select whether just express or just stock replenishment or both types of order should be displayed.</a:t>
                      </a:r>
                      <a:endParaRPr lang="en-US" dirty="0">
                        <a:effectLst/>
                      </a:endParaRPr>
                    </a:p>
                  </a:txBody>
                  <a:tcPr marL="38100" marR="38100" marT="38100" marB="38100">
                    <a:lnL>
                      <a:noFill/>
                    </a:lnL>
                    <a:lnR>
                      <a:noFill/>
                    </a:lnR>
                    <a:lnT>
                      <a:noFill/>
                    </a:lnT>
                    <a:lnB>
                      <a:noFill/>
                    </a:lnB>
                    <a:solidFill>
                      <a:srgbClr val="FFFFFF"/>
                    </a:solidFill>
                  </a:tcPr>
                </a:tc>
                <a:extLst>
                  <a:ext uri="{0D108BD9-81ED-4DB2-BD59-A6C34878D82A}">
                    <a16:rowId xmlns:a16="http://schemas.microsoft.com/office/drawing/2014/main" val="2507708177"/>
                  </a:ext>
                </a:extLst>
              </a:tr>
            </a:tbl>
          </a:graphicData>
        </a:graphic>
      </p:graphicFrame>
      <p:pic>
        <p:nvPicPr>
          <p:cNvPr id="7" name="Picture 6">
            <a:extLst>
              <a:ext uri="{FF2B5EF4-FFF2-40B4-BE49-F238E27FC236}">
                <a16:creationId xmlns:a16="http://schemas.microsoft.com/office/drawing/2014/main" id="{B05E736A-D34A-4840-B281-EB4686B3BDB5}"/>
              </a:ext>
            </a:extLst>
          </p:cNvPr>
          <p:cNvPicPr>
            <a:picLocks noChangeAspect="1"/>
          </p:cNvPicPr>
          <p:nvPr/>
        </p:nvPicPr>
        <p:blipFill>
          <a:blip r:embed="rId2"/>
          <a:stretch>
            <a:fillRect/>
          </a:stretch>
        </p:blipFill>
        <p:spPr>
          <a:xfrm>
            <a:off x="1677579" y="4363426"/>
            <a:ext cx="7777113" cy="1922682"/>
          </a:xfrm>
          <a:prstGeom prst="rect">
            <a:avLst/>
          </a:prstGeom>
        </p:spPr>
      </p:pic>
    </p:spTree>
    <p:extLst>
      <p:ext uri="{BB962C8B-B14F-4D97-AF65-F5344CB8AC3E}">
        <p14:creationId xmlns:p14="http://schemas.microsoft.com/office/powerpoint/2010/main" val="313984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Order OverView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pic>
        <p:nvPicPr>
          <p:cNvPr id="6" name="Picture 5">
            <a:extLst>
              <a:ext uri="{FF2B5EF4-FFF2-40B4-BE49-F238E27FC236}">
                <a16:creationId xmlns:a16="http://schemas.microsoft.com/office/drawing/2014/main" id="{4859E4CE-4E65-45CE-93C8-4665CFAA7690}"/>
              </a:ext>
            </a:extLst>
          </p:cNvPr>
          <p:cNvPicPr>
            <a:picLocks noChangeAspect="1"/>
          </p:cNvPicPr>
          <p:nvPr/>
        </p:nvPicPr>
        <p:blipFill>
          <a:blip r:embed="rId2"/>
          <a:stretch>
            <a:fillRect/>
          </a:stretch>
        </p:blipFill>
        <p:spPr>
          <a:xfrm>
            <a:off x="716436" y="1121791"/>
            <a:ext cx="11475563" cy="4675694"/>
          </a:xfrm>
          <a:prstGeom prst="rect">
            <a:avLst/>
          </a:prstGeom>
        </p:spPr>
      </p:pic>
    </p:spTree>
    <p:extLst>
      <p:ext uri="{BB962C8B-B14F-4D97-AF65-F5344CB8AC3E}">
        <p14:creationId xmlns:p14="http://schemas.microsoft.com/office/powerpoint/2010/main" val="145574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02D8ACE-0BE7-4D01-A9FD-FA00BFBCF693}"/>
              </a:ext>
            </a:extLst>
          </p:cNvPr>
          <p:cNvSpPr txBox="1">
            <a:spLocks/>
          </p:cNvSpPr>
          <p:nvPr/>
        </p:nvSpPr>
        <p:spPr bwMode="gray">
          <a:xfrm>
            <a:off x="280536" y="429951"/>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a:solidFill>
                  <a:srgbClr val="E30074"/>
                </a:solidFill>
                <a:latin typeface="TeleGrotesk Next Ultra (Headings)"/>
                <a:ea typeface="TeleGrotesk Next" pitchFamily="2" charset="0"/>
                <a:cs typeface="TeleGrotesk Next" pitchFamily="2" charset="0"/>
              </a:rPr>
              <a:t>Agenda :-</a:t>
            </a:r>
            <a:endParaRPr lang="en-US" sz="2400" b="1">
              <a:solidFill>
                <a:srgbClr val="E30074"/>
              </a:solidFill>
              <a:latin typeface="TeleGrotesk Next Ultra (Headings)"/>
              <a:ea typeface="TeleGrotesk Next" pitchFamily="2" charset="0"/>
              <a:cs typeface="TeleGrotesk Next" pitchFamily="2" charset="0"/>
            </a:endParaRPr>
          </a:p>
        </p:txBody>
      </p:sp>
      <p:sp>
        <p:nvSpPr>
          <p:cNvPr id="4" name="TextBox 3">
            <a:extLst>
              <a:ext uri="{FF2B5EF4-FFF2-40B4-BE49-F238E27FC236}">
                <a16:creationId xmlns:a16="http://schemas.microsoft.com/office/drawing/2014/main" id="{478915F4-2670-4D2F-BFF4-860D979D8DE0}"/>
              </a:ext>
            </a:extLst>
          </p:cNvPr>
          <p:cNvSpPr txBox="1"/>
          <p:nvPr/>
        </p:nvSpPr>
        <p:spPr>
          <a:xfrm>
            <a:off x="1174173" y="3065318"/>
            <a:ext cx="184731" cy="369332"/>
          </a:xfrm>
          <a:prstGeom prst="rect">
            <a:avLst/>
          </a:prstGeom>
          <a:noFill/>
        </p:spPr>
        <p:txBody>
          <a:bodyPr wrap="none" rtlCol="0">
            <a:spAutoFit/>
          </a:bodyPr>
          <a:lstStyle/>
          <a:p>
            <a:endParaRPr lang="en-IN"/>
          </a:p>
        </p:txBody>
      </p:sp>
      <p:sp>
        <p:nvSpPr>
          <p:cNvPr id="5" name="TextBox 4">
            <a:extLst>
              <a:ext uri="{FF2B5EF4-FFF2-40B4-BE49-F238E27FC236}">
                <a16:creationId xmlns:a16="http://schemas.microsoft.com/office/drawing/2014/main" id="{1A172DBB-DE93-4DA5-8D7B-86021838CD95}"/>
              </a:ext>
            </a:extLst>
          </p:cNvPr>
          <p:cNvSpPr txBox="1"/>
          <p:nvPr/>
        </p:nvSpPr>
        <p:spPr>
          <a:xfrm>
            <a:off x="839755" y="1362270"/>
            <a:ext cx="7232779" cy="230832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de-DE" sz="1800" dirty="0" err="1">
                <a:solidFill>
                  <a:srgbClr val="E30074"/>
                </a:solidFill>
                <a:latin typeface="TeleGrotesk Next Ultra (Headings)"/>
                <a:ea typeface="TeleGrotesk Next" pitchFamily="2" charset="0"/>
                <a:cs typeface="TeleGrotesk Next" pitchFamily="2" charset="0"/>
              </a:rPr>
              <a:t>Introduction</a:t>
            </a:r>
            <a:endParaRPr lang="de-DE" sz="1800" dirty="0">
              <a:solidFill>
                <a:srgbClr val="E30074"/>
              </a:solidFill>
              <a:latin typeface="TeleGrotesk Next Ultra (Headings)"/>
              <a:ea typeface="TeleGrotesk Next" pitchFamily="2" charset="0"/>
              <a:cs typeface="TeleGrotesk Next" pitchFamily="2" charset="0"/>
            </a:endParaRPr>
          </a:p>
          <a:p>
            <a:pPr marL="285750" indent="-285750">
              <a:buFont typeface="Wingdings" panose="05000000000000000000" pitchFamily="2" charset="2"/>
              <a:buChar char="q"/>
            </a:pPr>
            <a:r>
              <a:rPr lang="en-US" dirty="0">
                <a:solidFill>
                  <a:srgbClr val="E30074"/>
                </a:solidFill>
                <a:latin typeface="TeleGrotesk Next Ultra (Headings)"/>
                <a:ea typeface="TeleGrotesk Next" pitchFamily="2" charset="0"/>
                <a:cs typeface="TeleGrotesk Next" pitchFamily="2" charset="0"/>
              </a:rPr>
              <a:t>Logistikbus</a:t>
            </a:r>
            <a:r>
              <a:rPr lang="en-US" sz="1800" dirty="0">
                <a:solidFill>
                  <a:srgbClr val="E30074"/>
                </a:solidFill>
                <a:latin typeface="TeleGrotesk Next Ultra (Headings)"/>
                <a:ea typeface="TeleGrotesk Next" pitchFamily="2" charset="0"/>
                <a:cs typeface="TeleGrotesk Next" pitchFamily="2" charset="0"/>
              </a:rPr>
              <a:t> Modules for Retailers</a:t>
            </a:r>
          </a:p>
          <a:p>
            <a:pPr marL="285750" indent="-285750">
              <a:buFont typeface="Wingdings" panose="05000000000000000000" pitchFamily="2" charset="2"/>
              <a:buChar char="q"/>
            </a:pPr>
            <a:r>
              <a:rPr lang="de-DE" sz="1800" dirty="0">
                <a:solidFill>
                  <a:srgbClr val="E30074"/>
                </a:solidFill>
                <a:latin typeface="TeleGrotesk Next Ultra (Headings)"/>
                <a:ea typeface="TeleGrotesk Next" pitchFamily="2" charset="0"/>
                <a:cs typeface="TeleGrotesk Next" pitchFamily="2" charset="0"/>
              </a:rPr>
              <a:t>Other Interfaces Systems</a:t>
            </a:r>
            <a:endParaRPr lang="en-US" sz="1800" dirty="0">
              <a:solidFill>
                <a:srgbClr val="E30074"/>
              </a:solidFill>
              <a:latin typeface="TeleGrotesk Next Ultra (Headings)"/>
              <a:ea typeface="TeleGrotesk Next" pitchFamily="2" charset="0"/>
              <a:cs typeface="TeleGrotesk Next" pitchFamily="2" charset="0"/>
            </a:endParaRPr>
          </a:p>
          <a:p>
            <a:pPr marL="285750" indent="-285750">
              <a:buFont typeface="Wingdings" panose="05000000000000000000" pitchFamily="2" charset="2"/>
              <a:buChar char="q"/>
            </a:pPr>
            <a:r>
              <a:rPr lang="de-DE" sz="1800" dirty="0">
                <a:solidFill>
                  <a:srgbClr val="E30074"/>
                </a:solidFill>
                <a:latin typeface="TeleGrotesk Next Ultra (Headings)"/>
                <a:ea typeface="TeleGrotesk Next" pitchFamily="2" charset="0"/>
                <a:cs typeface="TeleGrotesk Next" pitchFamily="2" charset="0"/>
              </a:rPr>
              <a:t>Master and </a:t>
            </a:r>
            <a:r>
              <a:rPr lang="de-DE" sz="1800" dirty="0" err="1">
                <a:solidFill>
                  <a:srgbClr val="E30074"/>
                </a:solidFill>
                <a:latin typeface="TeleGrotesk Next Ultra (Headings)"/>
                <a:ea typeface="TeleGrotesk Next" pitchFamily="2" charset="0"/>
                <a:cs typeface="TeleGrotesk Next" pitchFamily="2" charset="0"/>
              </a:rPr>
              <a:t>Confidential</a:t>
            </a:r>
            <a:r>
              <a:rPr lang="de-DE" sz="1800" dirty="0">
                <a:solidFill>
                  <a:srgbClr val="E30074"/>
                </a:solidFill>
                <a:latin typeface="TeleGrotesk Next Ultra (Headings)"/>
                <a:ea typeface="TeleGrotesk Next" pitchFamily="2" charset="0"/>
                <a:cs typeface="TeleGrotesk Next" pitchFamily="2" charset="0"/>
              </a:rPr>
              <a:t> Data</a:t>
            </a:r>
            <a:r>
              <a:rPr lang="de-DE" dirty="0">
                <a:solidFill>
                  <a:srgbClr val="E30074"/>
                </a:solidFill>
                <a:latin typeface="TeleGrotesk Next Ultra (Headings)"/>
                <a:ea typeface="TeleGrotesk Next" pitchFamily="2" charset="0"/>
                <a:cs typeface="TeleGrotesk Next" pitchFamily="2" charset="0"/>
              </a:rPr>
              <a:t> </a:t>
            </a:r>
            <a:endParaRPr lang="en-US" sz="1800" dirty="0">
              <a:solidFill>
                <a:srgbClr val="E30074"/>
              </a:solidFill>
              <a:latin typeface="TeleGrotesk Next Ultra (Headings)"/>
              <a:ea typeface="TeleGrotesk Next" pitchFamily="2" charset="0"/>
              <a:cs typeface="TeleGrotesk Next" pitchFamily="2" charset="0"/>
            </a:endParaRPr>
          </a:p>
          <a:p>
            <a:pPr marL="285750" indent="-285750">
              <a:buFont typeface="Wingdings" panose="05000000000000000000" pitchFamily="2" charset="2"/>
              <a:buChar char="q"/>
            </a:pPr>
            <a:r>
              <a:rPr lang="de-DE" sz="1800" dirty="0">
                <a:solidFill>
                  <a:srgbClr val="E30074"/>
                </a:solidFill>
                <a:latin typeface="TeleGrotesk Next Ultra (Headings)"/>
                <a:ea typeface="TeleGrotesk Next" pitchFamily="2" charset="0"/>
                <a:cs typeface="TeleGrotesk Next" pitchFamily="2" charset="0"/>
              </a:rPr>
              <a:t>Master Data Distribution</a:t>
            </a:r>
          </a:p>
          <a:p>
            <a:pPr marL="285750" indent="-285750">
              <a:buFont typeface="Wingdings" panose="05000000000000000000" pitchFamily="2" charset="2"/>
              <a:buChar char="q"/>
            </a:pPr>
            <a:r>
              <a:rPr lang="de-DE" sz="1800" dirty="0">
                <a:solidFill>
                  <a:srgbClr val="E30074"/>
                </a:solidFill>
                <a:latin typeface="TeleGrotesk Next Ultra (Headings)"/>
                <a:ea typeface="TeleGrotesk Next" pitchFamily="2" charset="0"/>
                <a:cs typeface="TeleGrotesk Next" pitchFamily="2" charset="0"/>
              </a:rPr>
              <a:t>Logistik System </a:t>
            </a:r>
            <a:r>
              <a:rPr lang="de-DE" dirty="0" err="1">
                <a:solidFill>
                  <a:srgbClr val="E30074"/>
                </a:solidFill>
                <a:latin typeface="TeleGrotesk Next Ultra (Headings)"/>
                <a:ea typeface="TeleGrotesk Next" pitchFamily="2" charset="0"/>
                <a:cs typeface="TeleGrotesk Next" pitchFamily="2" charset="0"/>
              </a:rPr>
              <a:t>Requirement</a:t>
            </a:r>
            <a:r>
              <a:rPr lang="de-DE" sz="1800" dirty="0">
                <a:solidFill>
                  <a:srgbClr val="E30074"/>
                </a:solidFill>
                <a:latin typeface="TeleGrotesk Next Ultra (Headings)"/>
                <a:ea typeface="TeleGrotesk Next" pitchFamily="2" charset="0"/>
                <a:cs typeface="TeleGrotesk Next" pitchFamily="2" charset="0"/>
              </a:rPr>
              <a:t> [As Per </a:t>
            </a:r>
            <a:r>
              <a:rPr lang="de-DE" sz="1800" dirty="0" err="1">
                <a:solidFill>
                  <a:srgbClr val="E30074"/>
                </a:solidFill>
                <a:latin typeface="TeleGrotesk Next Ultra (Headings)"/>
                <a:ea typeface="TeleGrotesk Next" pitchFamily="2" charset="0"/>
                <a:cs typeface="TeleGrotesk Next" pitchFamily="2" charset="0"/>
              </a:rPr>
              <a:t>Existing</a:t>
            </a:r>
            <a:r>
              <a:rPr lang="de-DE" sz="1800" dirty="0">
                <a:solidFill>
                  <a:srgbClr val="E30074"/>
                </a:solidFill>
                <a:latin typeface="TeleGrotesk Next Ultra (Headings)"/>
                <a:ea typeface="TeleGrotesk Next" pitchFamily="2" charset="0"/>
                <a:cs typeface="TeleGrotesk Next" pitchFamily="2" charset="0"/>
              </a:rPr>
              <a:t> </a:t>
            </a:r>
            <a:r>
              <a:rPr lang="de-DE" sz="1800" dirty="0" err="1">
                <a:solidFill>
                  <a:srgbClr val="E30074"/>
                </a:solidFill>
                <a:latin typeface="TeleGrotesk Next Ultra (Headings)"/>
                <a:ea typeface="TeleGrotesk Next" pitchFamily="2" charset="0"/>
                <a:cs typeface="TeleGrotesk Next" pitchFamily="2" charset="0"/>
              </a:rPr>
              <a:t>Application</a:t>
            </a:r>
            <a:r>
              <a:rPr lang="de-DE" sz="1800" dirty="0">
                <a:solidFill>
                  <a:srgbClr val="E30074"/>
                </a:solidFill>
                <a:latin typeface="TeleGrotesk Next Ultra (Headings)"/>
                <a:ea typeface="TeleGrotesk Next" pitchFamily="2" charset="0"/>
                <a:cs typeface="TeleGrotesk Next" pitchFamily="2" charset="0"/>
              </a:rPr>
              <a:t>]</a:t>
            </a:r>
          </a:p>
          <a:p>
            <a:pPr marL="285750" indent="-285750">
              <a:buFont typeface="Wingdings" panose="05000000000000000000" pitchFamily="2" charset="2"/>
              <a:buChar char="q"/>
            </a:pPr>
            <a:r>
              <a:rPr lang="de-DE" sz="1800" dirty="0" err="1">
                <a:solidFill>
                  <a:srgbClr val="E30074"/>
                </a:solidFill>
                <a:latin typeface="TeleGrotesk Next Ultra (Headings)"/>
                <a:ea typeface="TeleGrotesk Next" pitchFamily="2" charset="0"/>
                <a:cs typeface="TeleGrotesk Next" pitchFamily="2" charset="0"/>
              </a:rPr>
              <a:t>Glossary</a:t>
            </a:r>
            <a:endParaRPr lang="de-DE" sz="1800" dirty="0">
              <a:solidFill>
                <a:srgbClr val="E30074"/>
              </a:solidFill>
              <a:latin typeface="TeleGrotesk Next Ultra (Headings)"/>
              <a:ea typeface="TeleGrotesk Next" pitchFamily="2" charset="0"/>
              <a:cs typeface="TeleGrotesk Next" pitchFamily="2" charset="0"/>
            </a:endParaRPr>
          </a:p>
          <a:p>
            <a:pPr marL="285750" indent="-285750">
              <a:buFont typeface="Wingdings" panose="05000000000000000000" pitchFamily="2" charset="2"/>
              <a:buChar char="q"/>
            </a:pPr>
            <a:endParaRPr lang="en-IN" b="1" dirty="0"/>
          </a:p>
        </p:txBody>
      </p:sp>
    </p:spTree>
    <p:extLst>
      <p:ext uri="{BB962C8B-B14F-4D97-AF65-F5344CB8AC3E}">
        <p14:creationId xmlns:p14="http://schemas.microsoft.com/office/powerpoint/2010/main" val="664002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Order Editing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sp>
        <p:nvSpPr>
          <p:cNvPr id="7" name="TextBox 6">
            <a:extLst>
              <a:ext uri="{FF2B5EF4-FFF2-40B4-BE49-F238E27FC236}">
                <a16:creationId xmlns:a16="http://schemas.microsoft.com/office/drawing/2014/main" id="{9FAED517-2C15-491B-8721-B6EB0E032A65}"/>
              </a:ext>
            </a:extLst>
          </p:cNvPr>
          <p:cNvSpPr txBox="1"/>
          <p:nvPr/>
        </p:nvSpPr>
        <p:spPr>
          <a:xfrm>
            <a:off x="433633" y="1168453"/>
            <a:ext cx="10444899"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In the upper half of tab </a:t>
            </a:r>
            <a:r>
              <a:rPr lang="en-US" b="1" i="0" dirty="0">
                <a:solidFill>
                  <a:srgbClr val="000000"/>
                </a:solidFill>
                <a:effectLst/>
                <a:latin typeface="CorpoS" pitchFamily="2" charset="0"/>
              </a:rPr>
              <a:t>7 Order Editing,</a:t>
            </a:r>
            <a:r>
              <a:rPr lang="en-US" b="0" i="0" dirty="0">
                <a:solidFill>
                  <a:srgbClr val="000000"/>
                </a:solidFill>
                <a:effectLst/>
                <a:latin typeface="CorpoS" pitchFamily="2" charset="0"/>
              </a:rPr>
              <a:t> you will find order information. You can identify the order type, the order status, the supplier and the delivery date. In the </a:t>
            </a:r>
            <a:r>
              <a:rPr lang="en-US" b="1" i="0" dirty="0">
                <a:solidFill>
                  <a:srgbClr val="000000"/>
                </a:solidFill>
                <a:effectLst/>
                <a:latin typeface="CorpoS" pitchFamily="2" charset="0"/>
              </a:rPr>
              <a:t>Unit Sales History / Month</a:t>
            </a:r>
            <a:r>
              <a:rPr lang="en-US" b="0" i="0" dirty="0">
                <a:solidFill>
                  <a:srgbClr val="000000"/>
                </a:solidFill>
                <a:effectLst/>
                <a:latin typeface="CorpoS" pitchFamily="2" charset="0"/>
              </a:rPr>
              <a:t> field the monthly demand for the previous 12 months, the actual month, the total demand and the resultant average demand per month are displayed.</a:t>
            </a:r>
          </a:p>
          <a:p>
            <a:pPr marL="285750" indent="-285750">
              <a:buFont typeface="Arial" panose="020B0604020202020204" pitchFamily="34" charset="0"/>
              <a:buChar char="•"/>
            </a:pPr>
            <a:endParaRPr lang="en-US" dirty="0">
              <a:solidFill>
                <a:srgbClr val="000000"/>
              </a:solidFill>
              <a:latin typeface="CorpoS" pitchFamily="2" charset="0"/>
            </a:endParaRPr>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89E4C295-F4FB-40B0-AE0A-B1CE2B74F4E4}"/>
              </a:ext>
            </a:extLst>
          </p:cNvPr>
          <p:cNvPicPr>
            <a:picLocks noChangeAspect="1"/>
          </p:cNvPicPr>
          <p:nvPr/>
        </p:nvPicPr>
        <p:blipFill>
          <a:blip r:embed="rId2"/>
          <a:stretch>
            <a:fillRect/>
          </a:stretch>
        </p:blipFill>
        <p:spPr>
          <a:xfrm>
            <a:off x="1062353" y="2413262"/>
            <a:ext cx="10067293" cy="3704734"/>
          </a:xfrm>
          <a:prstGeom prst="rect">
            <a:avLst/>
          </a:prstGeom>
        </p:spPr>
      </p:pic>
    </p:spTree>
    <p:extLst>
      <p:ext uri="{BB962C8B-B14F-4D97-AF65-F5344CB8AC3E}">
        <p14:creationId xmlns:p14="http://schemas.microsoft.com/office/powerpoint/2010/main" val="398006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Additional Order in  RIMS   </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sp>
        <p:nvSpPr>
          <p:cNvPr id="7" name="TextBox 6">
            <a:extLst>
              <a:ext uri="{FF2B5EF4-FFF2-40B4-BE49-F238E27FC236}">
                <a16:creationId xmlns:a16="http://schemas.microsoft.com/office/drawing/2014/main" id="{9FAED517-2C15-491B-8721-B6EB0E032A65}"/>
              </a:ext>
            </a:extLst>
          </p:cNvPr>
          <p:cNvSpPr txBox="1"/>
          <p:nvPr/>
        </p:nvSpPr>
        <p:spPr>
          <a:xfrm>
            <a:off x="433633" y="1168453"/>
            <a:ext cx="10444899"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In tab </a:t>
            </a:r>
            <a:r>
              <a:rPr lang="en-US" b="1" i="0" dirty="0">
                <a:solidFill>
                  <a:srgbClr val="000000"/>
                </a:solidFill>
                <a:effectLst/>
                <a:latin typeface="CorpoS" pitchFamily="2" charset="0"/>
              </a:rPr>
              <a:t>8</a:t>
            </a:r>
            <a:r>
              <a:rPr lang="en-US" b="0" i="0" dirty="0">
                <a:solidFill>
                  <a:srgbClr val="000000"/>
                </a:solidFill>
                <a:effectLst/>
                <a:latin typeface="CorpoS" pitchFamily="2" charset="0"/>
              </a:rPr>
              <a:t> </a:t>
            </a:r>
            <a:r>
              <a:rPr lang="en-US" b="1" i="0" dirty="0">
                <a:solidFill>
                  <a:srgbClr val="000000"/>
                </a:solidFill>
                <a:effectLst/>
                <a:latin typeface="CorpoS" pitchFamily="2" charset="0"/>
              </a:rPr>
              <a:t>Additional Orders</a:t>
            </a:r>
            <a:r>
              <a:rPr lang="en-US" b="0" i="0" dirty="0">
                <a:solidFill>
                  <a:srgbClr val="000000"/>
                </a:solidFill>
                <a:effectLst/>
                <a:latin typeface="CorpoS" pitchFamily="2" charset="0"/>
              </a:rPr>
              <a:t> screen you can enter manual orders, orders in addition to the automatically scheduled orders.</a:t>
            </a:r>
          </a:p>
          <a:p>
            <a:pPr marL="285750" indent="-285750">
              <a:buFont typeface="Arial" panose="020B0604020202020204" pitchFamily="34" charset="0"/>
              <a:buChar char="•"/>
            </a:pPr>
            <a:r>
              <a:rPr lang="en-US" b="0" i="0" dirty="0">
                <a:solidFill>
                  <a:srgbClr val="000000"/>
                </a:solidFill>
                <a:effectLst/>
                <a:latin typeface="CorpoS" pitchFamily="2" charset="0"/>
              </a:rPr>
              <a:t>In the case of additional orders, a differentiation is made between special orders and additional orders. Additional orders can only be created in the form of stock replenishment orders. Additional orders can be created as either stock replenishment or express orders. Special requirements have no effect on forecasts.</a:t>
            </a:r>
            <a:endParaRPr lang="en-US" dirty="0">
              <a:solidFill>
                <a:srgbClr val="000000"/>
              </a:solidFill>
              <a:latin typeface="CorpoS" pitchFamily="2" charset="0"/>
            </a:endParaRPr>
          </a:p>
          <a:p>
            <a:pPr marL="285750" indent="-285750">
              <a:buFont typeface="Arial" panose="020B0604020202020204" pitchFamily="34" charset="0"/>
              <a:buChar char="•"/>
            </a:pPr>
            <a:endParaRPr lang="en-IN" dirty="0"/>
          </a:p>
        </p:txBody>
      </p:sp>
      <p:pic>
        <p:nvPicPr>
          <p:cNvPr id="3" name="Picture 2">
            <a:extLst>
              <a:ext uri="{FF2B5EF4-FFF2-40B4-BE49-F238E27FC236}">
                <a16:creationId xmlns:a16="http://schemas.microsoft.com/office/drawing/2014/main" id="{941553C6-2037-4415-9E10-97F1C5CC5436}"/>
              </a:ext>
            </a:extLst>
          </p:cNvPr>
          <p:cNvPicPr>
            <a:picLocks noChangeAspect="1"/>
          </p:cNvPicPr>
          <p:nvPr/>
        </p:nvPicPr>
        <p:blipFill>
          <a:blip r:embed="rId2"/>
          <a:stretch>
            <a:fillRect/>
          </a:stretch>
        </p:blipFill>
        <p:spPr>
          <a:xfrm>
            <a:off x="730498" y="2711894"/>
            <a:ext cx="10302986" cy="3309527"/>
          </a:xfrm>
          <a:prstGeom prst="rect">
            <a:avLst/>
          </a:prstGeom>
        </p:spPr>
      </p:pic>
    </p:spTree>
    <p:extLst>
      <p:ext uri="{BB962C8B-B14F-4D97-AF65-F5344CB8AC3E}">
        <p14:creationId xmlns:p14="http://schemas.microsoft.com/office/powerpoint/2010/main" val="3123423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About SICOS</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sp>
        <p:nvSpPr>
          <p:cNvPr id="7" name="TextBox 6">
            <a:extLst>
              <a:ext uri="{FF2B5EF4-FFF2-40B4-BE49-F238E27FC236}">
                <a16:creationId xmlns:a16="http://schemas.microsoft.com/office/drawing/2014/main" id="{9FAED517-2C15-491B-8721-B6EB0E032A65}"/>
              </a:ext>
            </a:extLst>
          </p:cNvPr>
          <p:cNvSpPr txBox="1"/>
          <p:nvPr/>
        </p:nvSpPr>
        <p:spPr>
          <a:xfrm>
            <a:off x="433633" y="1168453"/>
            <a:ext cx="10444899" cy="3970318"/>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CorpoS" pitchFamily="2" charset="0"/>
              </a:rPr>
              <a:t>SICOS (Stock Information and Controlling System) is a further </a:t>
            </a:r>
            <a:r>
              <a:rPr lang="en-US" b="0" i="0" dirty="0" err="1">
                <a:solidFill>
                  <a:srgbClr val="000000"/>
                </a:solidFill>
                <a:effectLst/>
                <a:latin typeface="CorpoS" pitchFamily="2" charset="0"/>
              </a:rPr>
              <a:t>logistikbus</a:t>
            </a:r>
            <a:r>
              <a:rPr lang="en-US" b="0" i="0" dirty="0">
                <a:solidFill>
                  <a:srgbClr val="000000"/>
                </a:solidFill>
                <a:effectLst/>
                <a:latin typeface="CorpoS" pitchFamily="2" charset="0"/>
              </a:rPr>
              <a:t> module. You will find your dealer master data in SICOS. Using SICOS you can call up stock information from other DaimlerChrysler establishments and contracting partners. To do this SICOS provides daily updated stock information.</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marL="285750" indent="-285750" algn="just">
              <a:buFont typeface="Arial" panose="020B0604020202020204" pitchFamily="34" charset="0"/>
              <a:buChar char="•"/>
            </a:pPr>
            <a:r>
              <a:rPr lang="en-US" b="0" i="0" dirty="0">
                <a:solidFill>
                  <a:srgbClr val="000000"/>
                </a:solidFill>
                <a:effectLst/>
                <a:latin typeface="CorpoS" pitchFamily="2" charset="0"/>
              </a:rPr>
              <a:t>SICOS supports you in your stock management with the facility of calling up a variety of stock data. In SICOS key figures and filtered data for range of stock is clearly displayed and can be imported into MS Excel if required. The data in the </a:t>
            </a:r>
            <a:r>
              <a:rPr lang="en-US" b="1" i="0" dirty="0">
                <a:solidFill>
                  <a:srgbClr val="000000"/>
                </a:solidFill>
                <a:effectLst/>
                <a:latin typeface="CorpoS" pitchFamily="2" charset="0"/>
              </a:rPr>
              <a:t>controlling</a:t>
            </a:r>
            <a:r>
              <a:rPr lang="en-US" b="0" i="0" dirty="0">
                <a:solidFill>
                  <a:srgbClr val="000000"/>
                </a:solidFill>
                <a:effectLst/>
                <a:latin typeface="CorpoS" pitchFamily="2" charset="0"/>
              </a:rPr>
              <a:t> and </a:t>
            </a:r>
            <a:r>
              <a:rPr lang="en-US" b="1" i="0" dirty="0">
                <a:solidFill>
                  <a:srgbClr val="000000"/>
                </a:solidFill>
                <a:effectLst/>
                <a:latin typeface="CorpoS" pitchFamily="2" charset="0"/>
              </a:rPr>
              <a:t>stock information</a:t>
            </a:r>
            <a:r>
              <a:rPr lang="en-US" b="0" i="0" dirty="0">
                <a:solidFill>
                  <a:srgbClr val="000000"/>
                </a:solidFill>
                <a:effectLst/>
                <a:latin typeface="CorpoS" pitchFamily="2" charset="0"/>
              </a:rPr>
              <a:t> screens is updated on a weekly basis (Sunday).</a:t>
            </a: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r>
              <a:rPr lang="en-US" b="0" i="0" dirty="0">
                <a:solidFill>
                  <a:srgbClr val="000000"/>
                </a:solidFill>
                <a:effectLst/>
                <a:latin typeface="CorpoS" pitchFamily="2" charset="0"/>
              </a:rPr>
              <a:t>To start SICOS select </a:t>
            </a:r>
            <a:r>
              <a:rPr lang="en-US" b="1" i="0" dirty="0">
                <a:solidFill>
                  <a:srgbClr val="000000"/>
                </a:solidFill>
                <a:effectLst/>
                <a:latin typeface="CorpoS" pitchFamily="2" charset="0"/>
              </a:rPr>
              <a:t>SICOS</a:t>
            </a:r>
            <a:r>
              <a:rPr lang="en-US" b="0" i="0" dirty="0">
                <a:solidFill>
                  <a:srgbClr val="000000"/>
                </a:solidFill>
                <a:effectLst/>
                <a:latin typeface="CorpoS" pitchFamily="2" charset="0"/>
              </a:rPr>
              <a:t> from the menu .You will now see a screen showing you the following tabs:</a:t>
            </a: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Times New Roman" panose="02020603050405020304" pitchFamily="18" charset="0"/>
            </a:endParaRPr>
          </a:p>
          <a:p>
            <a:endParaRPr lang="en-US" dirty="0">
              <a:solidFill>
                <a:srgbClr val="000000"/>
              </a:solidFill>
              <a:latin typeface="CorpoS" pitchFamily="2" charset="0"/>
            </a:endParaRPr>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7648932C-B62A-490C-8F3D-8ECCBE9ACEBD}"/>
              </a:ext>
            </a:extLst>
          </p:cNvPr>
          <p:cNvPicPr>
            <a:picLocks noChangeAspect="1"/>
          </p:cNvPicPr>
          <p:nvPr/>
        </p:nvPicPr>
        <p:blipFill>
          <a:blip r:embed="rId2"/>
          <a:stretch>
            <a:fillRect/>
          </a:stretch>
        </p:blipFill>
        <p:spPr>
          <a:xfrm>
            <a:off x="4024312" y="3996964"/>
            <a:ext cx="4143375" cy="2685247"/>
          </a:xfrm>
          <a:prstGeom prst="rect">
            <a:avLst/>
          </a:prstGeom>
        </p:spPr>
      </p:pic>
    </p:spTree>
    <p:extLst>
      <p:ext uri="{BB962C8B-B14F-4D97-AF65-F5344CB8AC3E}">
        <p14:creationId xmlns:p14="http://schemas.microsoft.com/office/powerpoint/2010/main" val="105705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SICOS: Extraction of Data</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sp>
        <p:nvSpPr>
          <p:cNvPr id="7" name="TextBox 6">
            <a:extLst>
              <a:ext uri="{FF2B5EF4-FFF2-40B4-BE49-F238E27FC236}">
                <a16:creationId xmlns:a16="http://schemas.microsoft.com/office/drawing/2014/main" id="{9FAED517-2C15-491B-8721-B6EB0E032A65}"/>
              </a:ext>
            </a:extLst>
          </p:cNvPr>
          <p:cNvSpPr txBox="1"/>
          <p:nvPr/>
        </p:nvSpPr>
        <p:spPr>
          <a:xfrm>
            <a:off x="433633" y="1168453"/>
            <a:ext cx="10444899" cy="4524315"/>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CorpoS" pitchFamily="2" charset="0"/>
              </a:rPr>
              <a:t>For simple extraction of data in SICOS you can create favorite companies as company lists. In this way you can, carry out a quick stock check within your region. To create company lists, go to the Stock Information screen. There click the radio button next to the Dealer List field, then the button to the right of the dealer list field.</a:t>
            </a:r>
            <a:r>
              <a:rPr lang="en-US" b="0" i="0" dirty="0">
                <a:solidFill>
                  <a:srgbClr val="000000"/>
                </a:solidFill>
                <a:effectLst/>
                <a:latin typeface="Times New Roman" panose="02020603050405020304" pitchFamily="18" charset="0"/>
              </a:rPr>
              <a:t> </a:t>
            </a:r>
          </a:p>
          <a:p>
            <a:pPr marL="285750" indent="-285750" algn="just">
              <a:buFont typeface="Arial" panose="020B0604020202020204" pitchFamily="34" charset="0"/>
              <a:buChar char="•"/>
            </a:pPr>
            <a:r>
              <a:rPr lang="en-US" b="0" i="0" dirty="0">
                <a:solidFill>
                  <a:srgbClr val="000000"/>
                </a:solidFill>
                <a:effectLst/>
                <a:latin typeface="CorpoS" pitchFamily="2" charset="0"/>
              </a:rPr>
              <a:t>In SICOS you can search the daily updated parts stock of other DaimlerChrysler establishments and contracting partners for all company sectors. This is helpful in the event of urgent requirement or residue. To extract this stock information, select the Parts Locator screen.</a:t>
            </a:r>
          </a:p>
          <a:p>
            <a:pPr marL="285750" indent="-285750" algn="just">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b="0" i="0" dirty="0">
                <a:solidFill>
                  <a:srgbClr val="000000"/>
                </a:solidFill>
                <a:effectLst/>
                <a:latin typeface="CorpoS" pitchFamily="2" charset="0"/>
              </a:rPr>
              <a:t>In SICOS you have the facility to quickly extract and analyses your controlling data. You can call up this data for several companies using the company lists or a selected individual company. The data for controlling is added together on a weekly basis. In SICOS you can always extract the latest most up to date average and the monthly / yearly figures. Controlling data is subdivided into 5 areas:</a:t>
            </a: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Times New Roman" panose="02020603050405020304" pitchFamily="18" charset="0"/>
            </a:endParaRPr>
          </a:p>
          <a:p>
            <a:endParaRPr lang="en-US" dirty="0">
              <a:solidFill>
                <a:srgbClr val="000000"/>
              </a:solidFill>
              <a:latin typeface="CorpoS" pitchFamily="2" charset="0"/>
            </a:endParaRPr>
          </a:p>
          <a:p>
            <a:pPr marL="285750" indent="-285750">
              <a:buFont typeface="Arial" panose="020B0604020202020204" pitchFamily="34" charset="0"/>
              <a:buChar char="•"/>
            </a:pPr>
            <a:endParaRPr lang="en-IN" dirty="0"/>
          </a:p>
        </p:txBody>
      </p:sp>
      <p:pic>
        <p:nvPicPr>
          <p:cNvPr id="3" name="Picture 2">
            <a:extLst>
              <a:ext uri="{FF2B5EF4-FFF2-40B4-BE49-F238E27FC236}">
                <a16:creationId xmlns:a16="http://schemas.microsoft.com/office/drawing/2014/main" id="{B2ED534B-3437-44EF-8326-B6A63D6D2EAB}"/>
              </a:ext>
            </a:extLst>
          </p:cNvPr>
          <p:cNvPicPr>
            <a:picLocks noChangeAspect="1"/>
          </p:cNvPicPr>
          <p:nvPr/>
        </p:nvPicPr>
        <p:blipFill>
          <a:blip r:embed="rId2"/>
          <a:stretch>
            <a:fillRect/>
          </a:stretch>
        </p:blipFill>
        <p:spPr>
          <a:xfrm>
            <a:off x="4010025" y="4701568"/>
            <a:ext cx="4171950" cy="1490277"/>
          </a:xfrm>
          <a:prstGeom prst="rect">
            <a:avLst/>
          </a:prstGeom>
        </p:spPr>
      </p:pic>
    </p:spTree>
    <p:extLst>
      <p:ext uri="{BB962C8B-B14F-4D97-AF65-F5344CB8AC3E}">
        <p14:creationId xmlns:p14="http://schemas.microsoft.com/office/powerpoint/2010/main" val="3995906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1625532" y="527754"/>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dirty="0">
                <a:solidFill>
                  <a:srgbClr val="E30074"/>
                </a:solidFill>
                <a:latin typeface="TeleGrotesk Next Ultra (Headings)"/>
                <a:ea typeface="TeleGrotesk Next" pitchFamily="2" charset="0"/>
                <a:cs typeface="TeleGrotesk Next" pitchFamily="2" charset="0"/>
              </a:rPr>
              <a:t>LBPS And STOX</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492443"/>
          </a:xfrm>
          <a:prstGeom prst="rect">
            <a:avLst/>
          </a:prstGeom>
          <a:noFill/>
        </p:spPr>
        <p:txBody>
          <a:bodyPr wrap="square">
            <a:spAutoFit/>
          </a:bodyPr>
          <a:lstStyle/>
          <a:p>
            <a:br>
              <a:rPr lang="en-US" sz="1400">
                <a:latin typeface="Arial"/>
                <a:cs typeface="Arial"/>
              </a:rPr>
            </a:br>
            <a:endParaRPr lang="en-US" sz="1200" dirty="0">
              <a:latin typeface="TeleGrotesk Next Ultra"/>
              <a:cs typeface="TeleGrotesk Next Ultra"/>
            </a:endParaRPr>
          </a:p>
        </p:txBody>
      </p:sp>
      <p:sp>
        <p:nvSpPr>
          <p:cNvPr id="7" name="TextBox 6">
            <a:extLst>
              <a:ext uri="{FF2B5EF4-FFF2-40B4-BE49-F238E27FC236}">
                <a16:creationId xmlns:a16="http://schemas.microsoft.com/office/drawing/2014/main" id="{9FAED517-2C15-491B-8721-B6EB0E032A65}"/>
              </a:ext>
            </a:extLst>
          </p:cNvPr>
          <p:cNvSpPr txBox="1"/>
          <p:nvPr/>
        </p:nvSpPr>
        <p:spPr>
          <a:xfrm>
            <a:off x="433633" y="1168453"/>
            <a:ext cx="10444899"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CorpoS" pitchFamily="2" charset="0"/>
              </a:rPr>
              <a:t>For simple extraction of data in SICOS we have one module which is </a:t>
            </a:r>
            <a:r>
              <a:rPr lang="en-US" b="0" i="0" dirty="0" err="1">
                <a:solidFill>
                  <a:srgbClr val="000000"/>
                </a:solidFill>
                <a:effectLst/>
                <a:latin typeface="CorpoS" pitchFamily="2" charset="0"/>
              </a:rPr>
              <a:t>Logistikbus</a:t>
            </a:r>
            <a:r>
              <a:rPr lang="en-US" b="0" i="0" dirty="0">
                <a:solidFill>
                  <a:srgbClr val="000000"/>
                </a:solidFill>
                <a:effectLst/>
                <a:latin typeface="CorpoS" pitchFamily="2" charset="0"/>
              </a:rPr>
              <a:t> Parameter Supplier.</a:t>
            </a:r>
          </a:p>
          <a:p>
            <a:pPr marL="285750" indent="-285750" algn="just">
              <a:buFont typeface="Arial" panose="020B0604020202020204" pitchFamily="34" charset="0"/>
              <a:buChar char="•"/>
            </a:pPr>
            <a:r>
              <a:rPr lang="en-US" dirty="0">
                <a:solidFill>
                  <a:srgbClr val="000000"/>
                </a:solidFill>
                <a:latin typeface="CorpoS" pitchFamily="2" charset="0"/>
              </a:rPr>
              <a:t>Using this module stock analysis can be performed in SICOS.</a:t>
            </a:r>
          </a:p>
          <a:p>
            <a:pPr marL="285750" indent="-285750" algn="just">
              <a:buFont typeface="Arial" panose="020B0604020202020204" pitchFamily="34" charset="0"/>
              <a:buChar char="•"/>
            </a:pPr>
            <a:r>
              <a:rPr lang="en-US" dirty="0">
                <a:solidFill>
                  <a:srgbClr val="000000"/>
                </a:solidFill>
                <a:latin typeface="CorpoS" pitchFamily="2" charset="0"/>
              </a:rPr>
              <a:t>Stock analysis can be performed on different parameter .</a:t>
            </a: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lgn="just">
              <a:buFont typeface="Arial" panose="020B0604020202020204" pitchFamily="34" charset="0"/>
              <a:buChar char="•"/>
            </a:pPr>
            <a:endParaRPr lang="en-US" dirty="0">
              <a:solidFill>
                <a:srgbClr val="000000"/>
              </a:solidFill>
              <a:latin typeface="CorpoS" pitchFamily="2" charset="0"/>
            </a:endParaRPr>
          </a:p>
          <a:p>
            <a:pPr marL="285750" indent="-285750" algn="just">
              <a:buFont typeface="Arial" panose="020B0604020202020204" pitchFamily="34" charset="0"/>
              <a:buChar char="•"/>
            </a:pPr>
            <a:endParaRPr lang="en-US" b="0" i="0" dirty="0">
              <a:solidFill>
                <a:srgbClr val="000000"/>
              </a:solidFill>
              <a:effectLst/>
              <a:latin typeface="Times New Roman" panose="02020603050405020304" pitchFamily="18" charset="0"/>
            </a:endParaRPr>
          </a:p>
          <a:p>
            <a:endParaRPr lang="en-US" dirty="0">
              <a:solidFill>
                <a:srgbClr val="000000"/>
              </a:solidFill>
              <a:latin typeface="CorpoS" pitchFamily="2" charset="0"/>
            </a:endParaRPr>
          </a:p>
          <a:p>
            <a:endParaRPr lang="en-US" dirty="0">
              <a:solidFill>
                <a:srgbClr val="000000"/>
              </a:solidFill>
              <a:latin typeface="CorpoS" pitchFamily="2" charset="0"/>
            </a:endParaRPr>
          </a:p>
          <a:p>
            <a:pPr marL="285750" indent="-285750">
              <a:buFont typeface="Arial" panose="020B0604020202020204" pitchFamily="34" charset="0"/>
              <a:buChar char="•"/>
            </a:pPr>
            <a:r>
              <a:rPr lang="en-US" dirty="0">
                <a:solidFill>
                  <a:srgbClr val="000000"/>
                </a:solidFill>
                <a:latin typeface="CorpoS" pitchFamily="2" charset="0"/>
              </a:rPr>
              <a:t>STOX is an module which is used by dealers to announce inventory parts present with them.</a:t>
            </a:r>
          </a:p>
          <a:p>
            <a:pPr marL="285750" indent="-285750">
              <a:buFont typeface="Arial" panose="020B0604020202020204" pitchFamily="34" charset="0"/>
              <a:buChar char="•"/>
            </a:pPr>
            <a:endParaRPr lang="en-IN" dirty="0"/>
          </a:p>
        </p:txBody>
      </p:sp>
      <p:sp>
        <p:nvSpPr>
          <p:cNvPr id="6" name="Rectangle 5">
            <a:extLst>
              <a:ext uri="{FF2B5EF4-FFF2-40B4-BE49-F238E27FC236}">
                <a16:creationId xmlns:a16="http://schemas.microsoft.com/office/drawing/2014/main" id="{189CF933-925C-4A51-84E0-2DEA4ACBACC6}"/>
              </a:ext>
            </a:extLst>
          </p:cNvPr>
          <p:cNvSpPr/>
          <p:nvPr/>
        </p:nvSpPr>
        <p:spPr>
          <a:xfrm>
            <a:off x="1451195" y="2533125"/>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Dealer Parameter</a:t>
            </a:r>
            <a:endParaRPr lang="en-IN" sz="1600" b="1" dirty="0"/>
          </a:p>
        </p:txBody>
      </p:sp>
      <p:sp>
        <p:nvSpPr>
          <p:cNvPr id="8" name="Rectangle 7">
            <a:extLst>
              <a:ext uri="{FF2B5EF4-FFF2-40B4-BE49-F238E27FC236}">
                <a16:creationId xmlns:a16="http://schemas.microsoft.com/office/drawing/2014/main" id="{D0486426-2A4E-45BD-B6B2-12C899F3EA82}"/>
              </a:ext>
            </a:extLst>
          </p:cNvPr>
          <p:cNvSpPr/>
          <p:nvPr/>
        </p:nvSpPr>
        <p:spPr>
          <a:xfrm>
            <a:off x="3628998" y="2533125"/>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Dealer Data</a:t>
            </a:r>
            <a:endParaRPr lang="en-IN" sz="1600" b="1" dirty="0"/>
          </a:p>
        </p:txBody>
      </p:sp>
      <p:sp>
        <p:nvSpPr>
          <p:cNvPr id="9" name="Rectangle 8">
            <a:extLst>
              <a:ext uri="{FF2B5EF4-FFF2-40B4-BE49-F238E27FC236}">
                <a16:creationId xmlns:a16="http://schemas.microsoft.com/office/drawing/2014/main" id="{05829C62-9A7B-4A28-B461-5B1BDCC89FA1}"/>
              </a:ext>
            </a:extLst>
          </p:cNvPr>
          <p:cNvSpPr/>
          <p:nvPr/>
        </p:nvSpPr>
        <p:spPr>
          <a:xfrm>
            <a:off x="7984604" y="2533125"/>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Supplier Parameter</a:t>
            </a:r>
            <a:endParaRPr lang="en-IN" sz="1600" b="1" dirty="0"/>
          </a:p>
        </p:txBody>
      </p:sp>
      <p:sp>
        <p:nvSpPr>
          <p:cNvPr id="10" name="Rectangle 9">
            <a:extLst>
              <a:ext uri="{FF2B5EF4-FFF2-40B4-BE49-F238E27FC236}">
                <a16:creationId xmlns:a16="http://schemas.microsoft.com/office/drawing/2014/main" id="{51F794A2-B3C9-43A1-98DE-7A3CCBE8FF27}"/>
              </a:ext>
            </a:extLst>
          </p:cNvPr>
          <p:cNvSpPr/>
          <p:nvPr/>
        </p:nvSpPr>
        <p:spPr>
          <a:xfrm>
            <a:off x="5806801" y="2533125"/>
            <a:ext cx="1432250" cy="895875"/>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a:cs typeface="Arial"/>
              </a:rPr>
              <a:t>External</a:t>
            </a:r>
          </a:p>
          <a:p>
            <a:pPr algn="ctr"/>
            <a:r>
              <a:rPr lang="en-US" sz="1600" b="1" dirty="0">
                <a:latin typeface="Arial"/>
                <a:cs typeface="Arial"/>
              </a:rPr>
              <a:t>Supplier</a:t>
            </a:r>
            <a:endParaRPr lang="en-IN" sz="1600" b="1" dirty="0">
              <a:latin typeface="Arial"/>
              <a:cs typeface="Arial"/>
            </a:endParaRPr>
          </a:p>
        </p:txBody>
      </p:sp>
    </p:spTree>
    <p:extLst>
      <p:ext uri="{BB962C8B-B14F-4D97-AF65-F5344CB8AC3E}">
        <p14:creationId xmlns:p14="http://schemas.microsoft.com/office/powerpoint/2010/main" val="119969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0A89477F-9567-4EE9-AFDD-A8F03A1C613E}"/>
              </a:ext>
            </a:extLst>
          </p:cNvPr>
          <p:cNvGraphicFramePr>
            <a:graphicFrameLocks noGrp="1"/>
          </p:cNvGraphicFramePr>
          <p:nvPr>
            <p:extLst>
              <p:ext uri="{D42A27DB-BD31-4B8C-83A1-F6EECF244321}">
                <p14:modId xmlns:p14="http://schemas.microsoft.com/office/powerpoint/2010/main" val="3354182414"/>
              </p:ext>
            </p:extLst>
          </p:nvPr>
        </p:nvGraphicFramePr>
        <p:xfrm>
          <a:off x="1502228" y="1089737"/>
          <a:ext cx="8910735" cy="4965782"/>
        </p:xfrm>
        <a:graphic>
          <a:graphicData uri="http://schemas.openxmlformats.org/drawingml/2006/table">
            <a:tbl>
              <a:tblPr firstRow="1" bandRow="1">
                <a:tableStyleId>{BDBED569-4797-4DF1-A0F4-6AAB3CD982D8}</a:tableStyleId>
              </a:tblPr>
              <a:tblGrid>
                <a:gridCol w="1446587">
                  <a:extLst>
                    <a:ext uri="{9D8B030D-6E8A-4147-A177-3AD203B41FA5}">
                      <a16:colId xmlns:a16="http://schemas.microsoft.com/office/drawing/2014/main" val="3952357248"/>
                    </a:ext>
                  </a:extLst>
                </a:gridCol>
                <a:gridCol w="7464148">
                  <a:extLst>
                    <a:ext uri="{9D8B030D-6E8A-4147-A177-3AD203B41FA5}">
                      <a16:colId xmlns:a16="http://schemas.microsoft.com/office/drawing/2014/main" val="801769252"/>
                    </a:ext>
                  </a:extLst>
                </a:gridCol>
              </a:tblGrid>
              <a:tr h="370239">
                <a:tc>
                  <a:txBody>
                    <a:bodyPr/>
                    <a:lstStyle/>
                    <a:p>
                      <a:r>
                        <a:rPr lang="en-IN" sz="1200" b="0" kern="1200">
                          <a:solidFill>
                            <a:schemeClr val="tx1"/>
                          </a:solidFill>
                          <a:effectLst/>
                        </a:rPr>
                        <a:t>RIMS/DIMS</a:t>
                      </a:r>
                      <a:endParaRPr lang="en-IN" sz="1200">
                        <a:solidFill>
                          <a:schemeClr val="tx1"/>
                        </a:solidFill>
                      </a:endParaRPr>
                    </a:p>
                  </a:txBody>
                  <a:tcPr marL="59966" marR="59966" marT="29983" marB="29983"/>
                </a:tc>
                <a:tc>
                  <a:txBody>
                    <a:bodyPr/>
                    <a:lstStyle/>
                    <a:p>
                      <a:r>
                        <a:rPr lang="en-US" sz="1200" b="1" kern="1200" dirty="0">
                          <a:solidFill>
                            <a:schemeClr val="tx1"/>
                          </a:solidFill>
                          <a:effectLst/>
                        </a:rPr>
                        <a:t>R</a:t>
                      </a:r>
                      <a:r>
                        <a:rPr lang="en-US" sz="1200" b="0" kern="1200" dirty="0">
                          <a:solidFill>
                            <a:schemeClr val="tx1"/>
                          </a:solidFill>
                          <a:effectLst/>
                        </a:rPr>
                        <a:t>etailer/</a:t>
                      </a:r>
                      <a:r>
                        <a:rPr lang="en-US" sz="1200" b="1" kern="1200" dirty="0">
                          <a:solidFill>
                            <a:schemeClr val="tx1"/>
                          </a:solidFill>
                          <a:effectLst/>
                        </a:rPr>
                        <a:t>D</a:t>
                      </a:r>
                      <a:r>
                        <a:rPr lang="en-US" sz="1200" b="0" kern="1200" dirty="0">
                          <a:solidFill>
                            <a:schemeClr val="tx1"/>
                          </a:solidFill>
                          <a:effectLst/>
                        </a:rPr>
                        <a:t>ealer </a:t>
                      </a:r>
                      <a:r>
                        <a:rPr lang="en-US" sz="1200" b="1" kern="1200" dirty="0">
                          <a:solidFill>
                            <a:schemeClr val="tx1"/>
                          </a:solidFill>
                          <a:effectLst/>
                        </a:rPr>
                        <a:t>I</a:t>
                      </a:r>
                      <a:r>
                        <a:rPr lang="en-US" sz="1200" b="0" kern="1200" dirty="0">
                          <a:solidFill>
                            <a:schemeClr val="tx1"/>
                          </a:solidFill>
                          <a:effectLst/>
                        </a:rPr>
                        <a:t>nventory </a:t>
                      </a:r>
                      <a:r>
                        <a:rPr lang="en-US" sz="1200" b="1" kern="1200" dirty="0">
                          <a:solidFill>
                            <a:schemeClr val="tx1"/>
                          </a:solidFill>
                          <a:effectLst/>
                        </a:rPr>
                        <a:t>M</a:t>
                      </a:r>
                      <a:r>
                        <a:rPr lang="en-US" sz="1200" b="0" kern="1200" dirty="0">
                          <a:solidFill>
                            <a:schemeClr val="tx1"/>
                          </a:solidFill>
                          <a:effectLst/>
                        </a:rPr>
                        <a:t>anagement </a:t>
                      </a:r>
                      <a:r>
                        <a:rPr lang="en-US" sz="1200" b="1" kern="1200" dirty="0">
                          <a:solidFill>
                            <a:schemeClr val="tx1"/>
                          </a:solidFill>
                          <a:effectLst/>
                        </a:rPr>
                        <a:t>S</a:t>
                      </a:r>
                      <a:r>
                        <a:rPr lang="en-US" sz="1200" b="0" kern="1200" dirty="0">
                          <a:solidFill>
                            <a:schemeClr val="tx1"/>
                          </a:solidFill>
                          <a:effectLst/>
                        </a:rPr>
                        <a:t>ystem, the scheduling module in Logistikbus</a:t>
                      </a:r>
                      <a:endParaRPr lang="en-IN" sz="1200" dirty="0">
                        <a:solidFill>
                          <a:schemeClr val="tx1"/>
                        </a:solidFill>
                      </a:endParaRPr>
                    </a:p>
                  </a:txBody>
                  <a:tcPr marL="59966" marR="59966" marT="29983" marB="29983"/>
                </a:tc>
                <a:extLst>
                  <a:ext uri="{0D108BD9-81ED-4DB2-BD59-A6C34878D82A}">
                    <a16:rowId xmlns:a16="http://schemas.microsoft.com/office/drawing/2014/main" val="331483240"/>
                  </a:ext>
                </a:extLst>
              </a:tr>
              <a:tr h="670434">
                <a:tc>
                  <a:txBody>
                    <a:bodyPr/>
                    <a:lstStyle/>
                    <a:p>
                      <a:r>
                        <a:rPr lang="en-IN" sz="1200" b="0" kern="1200">
                          <a:solidFill>
                            <a:schemeClr val="dk1"/>
                          </a:solidFill>
                          <a:effectLst/>
                        </a:rPr>
                        <a:t>DMS</a:t>
                      </a:r>
                      <a:endParaRPr lang="en-IN" sz="1200"/>
                    </a:p>
                  </a:txBody>
                  <a:tcPr marL="59966" marR="59966" marT="29983" marB="29983"/>
                </a:tc>
                <a:tc>
                  <a:txBody>
                    <a:bodyPr/>
                    <a:lstStyle/>
                    <a:p>
                      <a:r>
                        <a:rPr lang="en-US" sz="1200" b="1" kern="1200">
                          <a:solidFill>
                            <a:schemeClr val="dk1"/>
                          </a:solidFill>
                          <a:effectLst/>
                        </a:rPr>
                        <a:t>D</a:t>
                      </a:r>
                      <a:r>
                        <a:rPr lang="en-US" sz="1200" b="0" kern="1200">
                          <a:solidFill>
                            <a:schemeClr val="dk1"/>
                          </a:solidFill>
                          <a:effectLst/>
                        </a:rPr>
                        <a:t>ealer </a:t>
                      </a:r>
                      <a:r>
                        <a:rPr lang="en-US" sz="1200" b="1" kern="1200">
                          <a:solidFill>
                            <a:schemeClr val="dk1"/>
                          </a:solidFill>
                          <a:effectLst/>
                        </a:rPr>
                        <a:t>M</a:t>
                      </a:r>
                      <a:r>
                        <a:rPr lang="en-US" sz="1200" b="0" kern="1200">
                          <a:solidFill>
                            <a:schemeClr val="dk1"/>
                          </a:solidFill>
                          <a:effectLst/>
                        </a:rPr>
                        <a:t>anagement </a:t>
                      </a:r>
                      <a:r>
                        <a:rPr lang="en-US" sz="1200" b="1" kern="1200">
                          <a:solidFill>
                            <a:schemeClr val="dk1"/>
                          </a:solidFill>
                          <a:effectLst/>
                        </a:rPr>
                        <a:t>S</a:t>
                      </a:r>
                      <a:r>
                        <a:rPr lang="en-US" sz="1200" b="0" kern="1200">
                          <a:solidFill>
                            <a:schemeClr val="dk1"/>
                          </a:solidFill>
                          <a:effectLst/>
                        </a:rPr>
                        <a:t>ystem, the dealers’ own system for EDP-technical development of service processes.</a:t>
                      </a:r>
                    </a:p>
                    <a:p>
                      <a:r>
                        <a:rPr lang="en-US" sz="1200" b="0" kern="1200">
                          <a:solidFill>
                            <a:schemeClr val="dk1"/>
                          </a:solidFill>
                          <a:effectLst/>
                        </a:rPr>
                        <a:t>The most common DMS having interfaces to RIMS/DIMS are Autoline and Davis, there are however several others.</a:t>
                      </a:r>
                      <a:endParaRPr lang="en-US" sz="1200" b="0" i="0" kern="1200">
                        <a:solidFill>
                          <a:schemeClr val="dk1"/>
                        </a:solidFill>
                        <a:effectLst/>
                        <a:latin typeface="+mn-lt"/>
                        <a:ea typeface="+mn-ea"/>
                        <a:cs typeface="+mn-cs"/>
                      </a:endParaRPr>
                    </a:p>
                  </a:txBody>
                  <a:tcPr marL="59966" marR="59966" marT="29983" marB="29983"/>
                </a:tc>
                <a:extLst>
                  <a:ext uri="{0D108BD9-81ED-4DB2-BD59-A6C34878D82A}">
                    <a16:rowId xmlns:a16="http://schemas.microsoft.com/office/drawing/2014/main" val="3043992826"/>
                  </a:ext>
                </a:extLst>
              </a:tr>
              <a:tr h="222262">
                <a:tc>
                  <a:txBody>
                    <a:bodyPr/>
                    <a:lstStyle/>
                    <a:p>
                      <a:r>
                        <a:rPr lang="en-IN" sz="1200" b="0" kern="1200">
                          <a:solidFill>
                            <a:schemeClr val="dk1"/>
                          </a:solidFill>
                          <a:effectLst/>
                        </a:rPr>
                        <a:t>GLC</a:t>
                      </a:r>
                      <a:endParaRPr lang="en-IN" sz="1200"/>
                    </a:p>
                  </a:txBody>
                  <a:tcPr marL="59966" marR="59966" marT="29983" marB="29983"/>
                </a:tc>
                <a:tc>
                  <a:txBody>
                    <a:bodyPr/>
                    <a:lstStyle/>
                    <a:p>
                      <a:r>
                        <a:rPr lang="en-US" sz="1200" b="1" kern="1200">
                          <a:solidFill>
                            <a:schemeClr val="dk1"/>
                          </a:solidFill>
                          <a:effectLst/>
                        </a:rPr>
                        <a:t>G</a:t>
                      </a:r>
                      <a:r>
                        <a:rPr lang="en-US" sz="1200" b="0" kern="1200">
                          <a:solidFill>
                            <a:schemeClr val="dk1"/>
                          </a:solidFill>
                          <a:effectLst/>
                        </a:rPr>
                        <a:t>lobal </a:t>
                      </a:r>
                      <a:r>
                        <a:rPr lang="en-US" sz="1200" b="1" kern="1200">
                          <a:solidFill>
                            <a:schemeClr val="dk1"/>
                          </a:solidFill>
                          <a:effectLst/>
                        </a:rPr>
                        <a:t>L</a:t>
                      </a:r>
                      <a:r>
                        <a:rPr lang="en-US" sz="1200" b="0" kern="1200">
                          <a:solidFill>
                            <a:schemeClr val="dk1"/>
                          </a:solidFill>
                          <a:effectLst/>
                        </a:rPr>
                        <a:t>ogistics </a:t>
                      </a:r>
                      <a:r>
                        <a:rPr lang="en-US" sz="1200" b="1" kern="1200">
                          <a:solidFill>
                            <a:schemeClr val="dk1"/>
                          </a:solidFill>
                          <a:effectLst/>
                        </a:rPr>
                        <a:t>C</a:t>
                      </a:r>
                      <a:r>
                        <a:rPr lang="en-US" sz="1200" b="0" kern="1200">
                          <a:solidFill>
                            <a:schemeClr val="dk1"/>
                          </a:solidFill>
                          <a:effectLst/>
                        </a:rPr>
                        <a:t>entre. This refers to the central warehouse in Germersheim</a:t>
                      </a:r>
                      <a:endParaRPr lang="en-IN" sz="1200"/>
                    </a:p>
                  </a:txBody>
                  <a:tcPr marL="59966" marR="59966" marT="29983" marB="29983"/>
                </a:tc>
                <a:extLst>
                  <a:ext uri="{0D108BD9-81ED-4DB2-BD59-A6C34878D82A}">
                    <a16:rowId xmlns:a16="http://schemas.microsoft.com/office/drawing/2014/main" val="2032933875"/>
                  </a:ext>
                </a:extLst>
              </a:tr>
              <a:tr h="520337">
                <a:tc>
                  <a:txBody>
                    <a:bodyPr/>
                    <a:lstStyle/>
                    <a:p>
                      <a:r>
                        <a:rPr lang="en-IN" sz="1200" b="0" kern="1200">
                          <a:solidFill>
                            <a:schemeClr val="dk1"/>
                          </a:solidFill>
                          <a:effectLst/>
                        </a:rPr>
                        <a:t>GSP</a:t>
                      </a:r>
                      <a:endParaRPr lang="en-IN" sz="1200"/>
                    </a:p>
                  </a:txBody>
                  <a:tcPr marL="59966" marR="59966" marT="29983" marB="29983"/>
                </a:tc>
                <a:tc>
                  <a:txBody>
                    <a:bodyPr/>
                    <a:lstStyle/>
                    <a:p>
                      <a:r>
                        <a:rPr lang="en-US" sz="1200" b="1" kern="1200">
                          <a:solidFill>
                            <a:schemeClr val="dk1"/>
                          </a:solidFill>
                          <a:effectLst/>
                        </a:rPr>
                        <a:t>G</a:t>
                      </a:r>
                      <a:r>
                        <a:rPr lang="en-US" sz="1200" b="0" kern="1200">
                          <a:solidFill>
                            <a:schemeClr val="dk1"/>
                          </a:solidFill>
                          <a:effectLst/>
                        </a:rPr>
                        <a:t>lobal </a:t>
                      </a:r>
                      <a:r>
                        <a:rPr lang="en-US" sz="1200" b="1" kern="1200">
                          <a:solidFill>
                            <a:schemeClr val="dk1"/>
                          </a:solidFill>
                          <a:effectLst/>
                        </a:rPr>
                        <a:t>S</a:t>
                      </a:r>
                      <a:r>
                        <a:rPr lang="en-US" sz="1200" b="0" kern="1200">
                          <a:solidFill>
                            <a:schemeClr val="dk1"/>
                          </a:solidFill>
                          <a:effectLst/>
                        </a:rPr>
                        <a:t>ervice &amp; </a:t>
                      </a:r>
                      <a:r>
                        <a:rPr lang="en-US" sz="1200" b="1" kern="1200">
                          <a:solidFill>
                            <a:schemeClr val="dk1"/>
                          </a:solidFill>
                          <a:effectLst/>
                        </a:rPr>
                        <a:t>P</a:t>
                      </a:r>
                      <a:r>
                        <a:rPr lang="en-US" sz="1200" b="0" kern="1200">
                          <a:solidFill>
                            <a:schemeClr val="dk1"/>
                          </a:solidFill>
                          <a:effectLst/>
                        </a:rPr>
                        <a:t>arts combines the worldwide activities of the Daimler</a:t>
                      </a:r>
                    </a:p>
                    <a:p>
                      <a:r>
                        <a:rPr lang="en-US" sz="1200" b="0" kern="1200">
                          <a:solidFill>
                            <a:schemeClr val="dk1"/>
                          </a:solidFill>
                          <a:effectLst/>
                        </a:rPr>
                        <a:t>after-sales business; the technical, logistical and marketing sectors are the main activities within GSP</a:t>
                      </a:r>
                      <a:endParaRPr lang="en-IN" sz="1200"/>
                    </a:p>
                  </a:txBody>
                  <a:tcPr marL="59966" marR="59966" marT="29983" marB="29983"/>
                </a:tc>
                <a:extLst>
                  <a:ext uri="{0D108BD9-81ED-4DB2-BD59-A6C34878D82A}">
                    <a16:rowId xmlns:a16="http://schemas.microsoft.com/office/drawing/2014/main" val="1869735344"/>
                  </a:ext>
                </a:extLst>
              </a:tr>
              <a:tr h="380494">
                <a:tc>
                  <a:txBody>
                    <a:bodyPr/>
                    <a:lstStyle/>
                    <a:p>
                      <a:r>
                        <a:rPr lang="en-IN" sz="1200" b="0" kern="1200">
                          <a:solidFill>
                            <a:schemeClr val="dk1"/>
                          </a:solidFill>
                          <a:effectLst/>
                        </a:rPr>
                        <a:t>ELC</a:t>
                      </a:r>
                      <a:endParaRPr lang="en-IN" sz="1200"/>
                    </a:p>
                  </a:txBody>
                  <a:tcPr marL="59966" marR="59966" marT="29983" marB="29983"/>
                </a:tc>
                <a:tc>
                  <a:txBody>
                    <a:bodyPr/>
                    <a:lstStyle/>
                    <a:p>
                      <a:pPr algn="just"/>
                      <a:r>
                        <a:rPr lang="en-IN" sz="1200" b="1"/>
                        <a:t>E</a:t>
                      </a:r>
                      <a:r>
                        <a:rPr lang="en-IN" sz="1200"/>
                        <a:t>uropean </a:t>
                      </a:r>
                      <a:r>
                        <a:rPr lang="en-IN" sz="1200" b="1"/>
                        <a:t>L</a:t>
                      </a:r>
                      <a:r>
                        <a:rPr lang="en-IN" sz="1200"/>
                        <a:t>ogistics</a:t>
                      </a:r>
                      <a:r>
                        <a:rPr lang="en-IN" sz="1200" b="1"/>
                        <a:t> C</a:t>
                      </a:r>
                      <a:r>
                        <a:rPr lang="en-IN" sz="1200"/>
                        <a:t>entres ensure operational part logistics for</a:t>
                      </a:r>
                    </a:p>
                    <a:p>
                      <a:pPr algn="just"/>
                      <a:r>
                        <a:rPr lang="en-IN" sz="1200"/>
                        <a:t>Mercedes-Benz, Maybach, smart and for Chrysler/Jeep dealers</a:t>
                      </a:r>
                    </a:p>
                  </a:txBody>
                  <a:tcPr marL="24986" marR="24986" marT="24986" marB="24986"/>
                </a:tc>
                <a:extLst>
                  <a:ext uri="{0D108BD9-81ED-4DB2-BD59-A6C34878D82A}">
                    <a16:rowId xmlns:a16="http://schemas.microsoft.com/office/drawing/2014/main" val="2132599535"/>
                  </a:ext>
                </a:extLst>
              </a:tr>
              <a:tr h="222262">
                <a:tc>
                  <a:txBody>
                    <a:bodyPr/>
                    <a:lstStyle/>
                    <a:p>
                      <a:r>
                        <a:rPr lang="en-IN" sz="1200" b="0" kern="1200">
                          <a:solidFill>
                            <a:schemeClr val="dk1"/>
                          </a:solidFill>
                          <a:effectLst/>
                        </a:rPr>
                        <a:t>MPC</a:t>
                      </a:r>
                      <a:endParaRPr lang="en-IN" sz="1200"/>
                    </a:p>
                  </a:txBody>
                  <a:tcPr marL="59966" marR="59966" marT="29983" marB="29983"/>
                </a:tc>
                <a:tc>
                  <a:txBody>
                    <a:bodyPr/>
                    <a:lstStyle/>
                    <a:p>
                      <a:r>
                        <a:rPr lang="en-IN" sz="1200" b="0" kern="1200">
                          <a:solidFill>
                            <a:schemeClr val="dk1"/>
                          </a:solidFill>
                          <a:effectLst/>
                        </a:rPr>
                        <a:t>Market Performance Centre</a:t>
                      </a:r>
                      <a:endParaRPr lang="en-IN" sz="1200"/>
                    </a:p>
                  </a:txBody>
                  <a:tcPr marL="59966" marR="59966" marT="29983" marB="29983"/>
                </a:tc>
                <a:extLst>
                  <a:ext uri="{0D108BD9-81ED-4DB2-BD59-A6C34878D82A}">
                    <a16:rowId xmlns:a16="http://schemas.microsoft.com/office/drawing/2014/main" val="2725875698"/>
                  </a:ext>
                </a:extLst>
              </a:tr>
              <a:tr h="222262">
                <a:tc>
                  <a:txBody>
                    <a:bodyPr/>
                    <a:lstStyle/>
                    <a:p>
                      <a:r>
                        <a:rPr lang="en-IN" sz="1200" b="0" kern="1200">
                          <a:solidFill>
                            <a:schemeClr val="dk1"/>
                          </a:solidFill>
                          <a:effectLst/>
                        </a:rPr>
                        <a:t>Retail</a:t>
                      </a:r>
                      <a:endParaRPr lang="en-IN" sz="1200"/>
                    </a:p>
                  </a:txBody>
                  <a:tcPr marL="59966" marR="59966" marT="29983" marB="29983"/>
                </a:tc>
                <a:tc>
                  <a:txBody>
                    <a:bodyPr/>
                    <a:lstStyle/>
                    <a:p>
                      <a:r>
                        <a:rPr lang="en-US" sz="1200" b="0" kern="1200">
                          <a:solidFill>
                            <a:schemeClr val="dk1"/>
                          </a:solidFill>
                          <a:effectLst/>
                        </a:rPr>
                        <a:t>Dealerships’ sales level in the supply chain</a:t>
                      </a:r>
                      <a:endParaRPr lang="en-IN" sz="1200"/>
                    </a:p>
                  </a:txBody>
                  <a:tcPr marL="59966" marR="59966" marT="29983" marB="29983"/>
                </a:tc>
                <a:extLst>
                  <a:ext uri="{0D108BD9-81ED-4DB2-BD59-A6C34878D82A}">
                    <a16:rowId xmlns:a16="http://schemas.microsoft.com/office/drawing/2014/main" val="2725626505"/>
                  </a:ext>
                </a:extLst>
              </a:tr>
              <a:tr h="222262">
                <a:tc>
                  <a:txBody>
                    <a:bodyPr/>
                    <a:lstStyle/>
                    <a:p>
                      <a:r>
                        <a:rPr lang="en-IN" sz="1200" b="0" kern="1200">
                          <a:solidFill>
                            <a:schemeClr val="dk1"/>
                          </a:solidFill>
                          <a:effectLst/>
                        </a:rPr>
                        <a:t>ROP</a:t>
                      </a:r>
                      <a:endParaRPr lang="en-IN" sz="1200"/>
                    </a:p>
                  </a:txBody>
                  <a:tcPr marL="59966" marR="59966" marT="29983" marB="29983"/>
                </a:tc>
                <a:tc>
                  <a:txBody>
                    <a:bodyPr/>
                    <a:lstStyle/>
                    <a:p>
                      <a:r>
                        <a:rPr lang="en-IN" sz="1200" b="1" kern="1200">
                          <a:solidFill>
                            <a:schemeClr val="dk1"/>
                          </a:solidFill>
                          <a:effectLst/>
                        </a:rPr>
                        <a:t>R</a:t>
                      </a:r>
                      <a:r>
                        <a:rPr lang="en-IN" sz="1200" b="0" kern="1200">
                          <a:solidFill>
                            <a:schemeClr val="dk1"/>
                          </a:solidFill>
                          <a:effectLst/>
                        </a:rPr>
                        <a:t>eplenishment </a:t>
                      </a:r>
                      <a:r>
                        <a:rPr lang="en-IN" sz="1200" b="1" kern="1200">
                          <a:solidFill>
                            <a:schemeClr val="dk1"/>
                          </a:solidFill>
                          <a:effectLst/>
                        </a:rPr>
                        <a:t>O</a:t>
                      </a:r>
                      <a:r>
                        <a:rPr lang="en-IN" sz="1200" b="0" kern="1200">
                          <a:solidFill>
                            <a:schemeClr val="dk1"/>
                          </a:solidFill>
                          <a:effectLst/>
                        </a:rPr>
                        <a:t>rder </a:t>
                      </a:r>
                      <a:r>
                        <a:rPr lang="en-IN" sz="1200" b="1" kern="1200">
                          <a:solidFill>
                            <a:schemeClr val="dk1"/>
                          </a:solidFill>
                          <a:effectLst/>
                        </a:rPr>
                        <a:t>P</a:t>
                      </a:r>
                      <a:r>
                        <a:rPr lang="en-IN" sz="1200" b="0" kern="1200">
                          <a:solidFill>
                            <a:schemeClr val="dk1"/>
                          </a:solidFill>
                          <a:effectLst/>
                        </a:rPr>
                        <a:t>roposal</a:t>
                      </a:r>
                      <a:endParaRPr lang="en-IN" sz="1200"/>
                    </a:p>
                  </a:txBody>
                  <a:tcPr marL="59966" marR="59966" marT="29983" marB="29983"/>
                </a:tc>
                <a:extLst>
                  <a:ext uri="{0D108BD9-81ED-4DB2-BD59-A6C34878D82A}">
                    <a16:rowId xmlns:a16="http://schemas.microsoft.com/office/drawing/2014/main" val="3995959653"/>
                  </a:ext>
                </a:extLst>
              </a:tr>
              <a:tr h="370239">
                <a:tc>
                  <a:txBody>
                    <a:bodyPr/>
                    <a:lstStyle/>
                    <a:p>
                      <a:r>
                        <a:rPr lang="en-IN" sz="1200" b="0" kern="1200">
                          <a:solidFill>
                            <a:schemeClr val="dk1"/>
                          </a:solidFill>
                          <a:effectLst/>
                        </a:rPr>
                        <a:t>SCOT</a:t>
                      </a:r>
                      <a:endParaRPr lang="en-IN" sz="1200"/>
                    </a:p>
                  </a:txBody>
                  <a:tcPr marL="59966" marR="59966" marT="29983" marB="29983"/>
                </a:tc>
                <a:tc>
                  <a:txBody>
                    <a:bodyPr/>
                    <a:lstStyle/>
                    <a:p>
                      <a:r>
                        <a:rPr lang="en-US" sz="1200" b="1" kern="1200" dirty="0">
                          <a:solidFill>
                            <a:schemeClr val="dk1"/>
                          </a:solidFill>
                          <a:effectLst/>
                        </a:rPr>
                        <a:t>S</a:t>
                      </a:r>
                      <a:r>
                        <a:rPr lang="en-US" sz="1200" b="0" kern="1200" dirty="0">
                          <a:solidFill>
                            <a:schemeClr val="dk1"/>
                          </a:solidFill>
                          <a:effectLst/>
                        </a:rPr>
                        <a:t>upply </a:t>
                      </a:r>
                      <a:r>
                        <a:rPr lang="en-US" sz="1200" b="1" kern="1200" dirty="0">
                          <a:solidFill>
                            <a:schemeClr val="dk1"/>
                          </a:solidFill>
                          <a:effectLst/>
                        </a:rPr>
                        <a:t>C</a:t>
                      </a:r>
                      <a:r>
                        <a:rPr lang="en-US" sz="1200" b="0" kern="1200" dirty="0">
                          <a:solidFill>
                            <a:schemeClr val="dk1"/>
                          </a:solidFill>
                          <a:effectLst/>
                        </a:rPr>
                        <a:t>hain </a:t>
                      </a:r>
                      <a:r>
                        <a:rPr lang="en-US" sz="1200" b="1" kern="1200" dirty="0">
                          <a:solidFill>
                            <a:schemeClr val="dk1"/>
                          </a:solidFill>
                          <a:effectLst/>
                        </a:rPr>
                        <a:t>O</a:t>
                      </a:r>
                      <a:r>
                        <a:rPr lang="en-US" sz="1200" b="0" kern="1200" dirty="0">
                          <a:solidFill>
                            <a:schemeClr val="dk1"/>
                          </a:solidFill>
                          <a:effectLst/>
                        </a:rPr>
                        <a:t>rder </a:t>
                      </a:r>
                      <a:r>
                        <a:rPr lang="en-US" sz="1200" b="1" kern="1200" dirty="0">
                          <a:solidFill>
                            <a:schemeClr val="dk1"/>
                          </a:solidFill>
                          <a:effectLst/>
                        </a:rPr>
                        <a:t>T</a:t>
                      </a:r>
                      <a:r>
                        <a:rPr lang="en-US" sz="1200" b="0" kern="1200" dirty="0">
                          <a:solidFill>
                            <a:schemeClr val="dk1"/>
                          </a:solidFill>
                          <a:effectLst/>
                        </a:rPr>
                        <a:t>racing, the module in Logistikbus for recognizing the status of orders</a:t>
                      </a:r>
                      <a:endParaRPr lang="en-IN" sz="1200" dirty="0"/>
                    </a:p>
                  </a:txBody>
                  <a:tcPr marL="59966" marR="59966" marT="29983" marB="29983"/>
                </a:tc>
                <a:extLst>
                  <a:ext uri="{0D108BD9-81ED-4DB2-BD59-A6C34878D82A}">
                    <a16:rowId xmlns:a16="http://schemas.microsoft.com/office/drawing/2014/main" val="2869794552"/>
                  </a:ext>
                </a:extLst>
              </a:tr>
              <a:tr h="370239">
                <a:tc>
                  <a:txBody>
                    <a:bodyPr/>
                    <a:lstStyle/>
                    <a:p>
                      <a:r>
                        <a:rPr lang="en-IN" sz="1200" b="0" kern="1200">
                          <a:solidFill>
                            <a:schemeClr val="dk1"/>
                          </a:solidFill>
                          <a:effectLst/>
                        </a:rPr>
                        <a:t>SICOS</a:t>
                      </a:r>
                      <a:endParaRPr lang="en-IN" sz="1200"/>
                    </a:p>
                  </a:txBody>
                  <a:tcPr marL="59966" marR="59966" marT="29983" marB="29983"/>
                </a:tc>
                <a:tc>
                  <a:txBody>
                    <a:bodyPr/>
                    <a:lstStyle/>
                    <a:p>
                      <a:r>
                        <a:rPr lang="en-US" sz="1200" b="1" kern="1200" dirty="0">
                          <a:solidFill>
                            <a:schemeClr val="dk1"/>
                          </a:solidFill>
                          <a:effectLst/>
                        </a:rPr>
                        <a:t>S</a:t>
                      </a:r>
                      <a:r>
                        <a:rPr lang="en-US" sz="1200" b="0" kern="1200" dirty="0">
                          <a:solidFill>
                            <a:schemeClr val="dk1"/>
                          </a:solidFill>
                          <a:effectLst/>
                        </a:rPr>
                        <a:t>tock </a:t>
                      </a:r>
                      <a:r>
                        <a:rPr lang="en-US" sz="1200" b="1" kern="1200" dirty="0">
                          <a:solidFill>
                            <a:schemeClr val="dk1"/>
                          </a:solidFill>
                          <a:effectLst/>
                        </a:rPr>
                        <a:t>I</a:t>
                      </a:r>
                      <a:r>
                        <a:rPr lang="en-US" sz="1200" b="0" kern="1200" dirty="0">
                          <a:solidFill>
                            <a:schemeClr val="dk1"/>
                          </a:solidFill>
                          <a:effectLst/>
                        </a:rPr>
                        <a:t>nformation and </a:t>
                      </a:r>
                      <a:r>
                        <a:rPr lang="en-US" sz="1200" b="1" kern="1200" dirty="0">
                          <a:solidFill>
                            <a:schemeClr val="dk1"/>
                          </a:solidFill>
                          <a:effectLst/>
                        </a:rPr>
                        <a:t>Co</a:t>
                      </a:r>
                      <a:r>
                        <a:rPr lang="en-US" sz="1200" b="0" kern="1200" dirty="0">
                          <a:solidFill>
                            <a:schemeClr val="dk1"/>
                          </a:solidFill>
                          <a:effectLst/>
                        </a:rPr>
                        <a:t>ntrolling </a:t>
                      </a:r>
                      <a:r>
                        <a:rPr lang="en-US" sz="1200" b="1" kern="1200" dirty="0">
                          <a:solidFill>
                            <a:schemeClr val="dk1"/>
                          </a:solidFill>
                          <a:effectLst/>
                        </a:rPr>
                        <a:t>S</a:t>
                      </a:r>
                      <a:r>
                        <a:rPr lang="en-US" sz="1200" b="0" kern="1200" dirty="0">
                          <a:solidFill>
                            <a:schemeClr val="dk1"/>
                          </a:solidFill>
                          <a:effectLst/>
                        </a:rPr>
                        <a:t>ystem. The controlling module in Logistikbus</a:t>
                      </a:r>
                      <a:endParaRPr lang="en-IN" sz="1200" dirty="0"/>
                    </a:p>
                  </a:txBody>
                  <a:tcPr marL="59966" marR="59966" marT="29983" marB="29983"/>
                </a:tc>
                <a:extLst>
                  <a:ext uri="{0D108BD9-81ED-4DB2-BD59-A6C34878D82A}">
                    <a16:rowId xmlns:a16="http://schemas.microsoft.com/office/drawing/2014/main" val="3156067648"/>
                  </a:ext>
                </a:extLst>
              </a:tr>
              <a:tr h="724398">
                <a:tc>
                  <a:txBody>
                    <a:bodyPr/>
                    <a:lstStyle/>
                    <a:p>
                      <a:r>
                        <a:rPr lang="en-IN" sz="1200" b="0" kern="1200">
                          <a:solidFill>
                            <a:schemeClr val="dk1"/>
                          </a:solidFill>
                          <a:effectLst/>
                        </a:rPr>
                        <a:t>SPICS</a:t>
                      </a:r>
                      <a:endParaRPr lang="en-IN" sz="1200"/>
                    </a:p>
                  </a:txBody>
                  <a:tcPr marL="59966" marR="59966" marT="29983" marB="29983"/>
                </a:tc>
                <a:tc>
                  <a:txBody>
                    <a:bodyPr/>
                    <a:lstStyle/>
                    <a:p>
                      <a:r>
                        <a:rPr lang="en-US" sz="1200" b="1" kern="1200">
                          <a:solidFill>
                            <a:schemeClr val="dk1"/>
                          </a:solidFill>
                          <a:effectLst/>
                        </a:rPr>
                        <a:t>S</a:t>
                      </a:r>
                      <a:r>
                        <a:rPr lang="en-US" sz="1200" b="0" kern="1200">
                          <a:solidFill>
                            <a:schemeClr val="dk1"/>
                          </a:solidFill>
                          <a:effectLst/>
                        </a:rPr>
                        <a:t>pare </a:t>
                      </a:r>
                      <a:r>
                        <a:rPr lang="en-US" sz="1200" b="1" kern="1200">
                          <a:solidFill>
                            <a:schemeClr val="dk1"/>
                          </a:solidFill>
                          <a:effectLst/>
                        </a:rPr>
                        <a:t>P</a:t>
                      </a:r>
                      <a:r>
                        <a:rPr lang="en-US" sz="1200" b="0" kern="1200">
                          <a:solidFill>
                            <a:schemeClr val="dk1"/>
                          </a:solidFill>
                          <a:effectLst/>
                        </a:rPr>
                        <a:t>arts </a:t>
                      </a:r>
                      <a:r>
                        <a:rPr lang="en-US" sz="1200" b="1" kern="1200">
                          <a:solidFill>
                            <a:schemeClr val="dk1"/>
                          </a:solidFill>
                          <a:effectLst/>
                        </a:rPr>
                        <a:t>I</a:t>
                      </a:r>
                      <a:r>
                        <a:rPr lang="en-US" sz="1200" b="0" kern="1200">
                          <a:solidFill>
                            <a:schemeClr val="dk1"/>
                          </a:solidFill>
                          <a:effectLst/>
                        </a:rPr>
                        <a:t>nventory </a:t>
                      </a:r>
                      <a:r>
                        <a:rPr lang="en-US" sz="1200" b="1" kern="1200">
                          <a:solidFill>
                            <a:schemeClr val="dk1"/>
                          </a:solidFill>
                          <a:effectLst/>
                        </a:rPr>
                        <a:t>C</a:t>
                      </a:r>
                      <a:r>
                        <a:rPr lang="en-US" sz="1200" b="0" kern="1200">
                          <a:solidFill>
                            <a:schemeClr val="dk1"/>
                          </a:solidFill>
                          <a:effectLst/>
                        </a:rPr>
                        <a:t>ontrol </a:t>
                      </a:r>
                      <a:r>
                        <a:rPr lang="en-US" sz="1200" b="1" kern="1200">
                          <a:solidFill>
                            <a:schemeClr val="dk1"/>
                          </a:solidFill>
                          <a:effectLst/>
                        </a:rPr>
                        <a:t>S</a:t>
                      </a:r>
                      <a:r>
                        <a:rPr lang="en-US" sz="1200" b="0" kern="1200">
                          <a:solidFill>
                            <a:schemeClr val="dk1"/>
                          </a:solidFill>
                          <a:effectLst/>
                        </a:rPr>
                        <a:t>ystem,</a:t>
                      </a:r>
                      <a:br>
                        <a:rPr lang="en-US" sz="1200" b="0" kern="1200">
                          <a:solidFill>
                            <a:schemeClr val="dk1"/>
                          </a:solidFill>
                          <a:effectLst/>
                        </a:rPr>
                      </a:br>
                      <a:endParaRPr lang="en-US" sz="1200" b="0" kern="1200">
                        <a:solidFill>
                          <a:schemeClr val="dk1"/>
                        </a:solidFill>
                        <a:effectLst/>
                      </a:endParaRPr>
                    </a:p>
                    <a:p>
                      <a:r>
                        <a:rPr lang="en-US" sz="1200" b="0" kern="1200">
                          <a:solidFill>
                            <a:schemeClr val="dk1"/>
                          </a:solidFill>
                          <a:effectLst/>
                        </a:rPr>
                        <a:t>an IT stock controlling system used at the ELCs</a:t>
                      </a:r>
                    </a:p>
                    <a:p>
                      <a:endParaRPr lang="en-IN" sz="1200"/>
                    </a:p>
                  </a:txBody>
                  <a:tcPr marL="59966" marR="59966" marT="29983" marB="29983"/>
                </a:tc>
                <a:extLst>
                  <a:ext uri="{0D108BD9-81ED-4DB2-BD59-A6C34878D82A}">
                    <a16:rowId xmlns:a16="http://schemas.microsoft.com/office/drawing/2014/main" val="2835209265"/>
                  </a:ext>
                </a:extLst>
              </a:tr>
              <a:tr h="222262">
                <a:tc>
                  <a:txBody>
                    <a:bodyPr/>
                    <a:lstStyle/>
                    <a:p>
                      <a:r>
                        <a:rPr lang="en-IN" sz="1200" b="0" kern="1200">
                          <a:solidFill>
                            <a:schemeClr val="dk1"/>
                          </a:solidFill>
                          <a:effectLst/>
                        </a:rPr>
                        <a:t>StarOrder</a:t>
                      </a:r>
                      <a:endParaRPr lang="en-IN" sz="1200"/>
                    </a:p>
                  </a:txBody>
                  <a:tcPr marL="59966" marR="59966" marT="29983" marB="29983"/>
                </a:tc>
                <a:tc>
                  <a:txBody>
                    <a:bodyPr/>
                    <a:lstStyle/>
                    <a:p>
                      <a:r>
                        <a:rPr lang="en-US" sz="1200" b="0" kern="1200" dirty="0">
                          <a:solidFill>
                            <a:schemeClr val="dk1"/>
                          </a:solidFill>
                          <a:effectLst/>
                        </a:rPr>
                        <a:t>Immediate requirement order module in Logistikbus</a:t>
                      </a:r>
                      <a:endParaRPr lang="en-IN" sz="1200" dirty="0"/>
                    </a:p>
                  </a:txBody>
                  <a:tcPr marL="59966" marR="59966" marT="29983" marB="29983"/>
                </a:tc>
                <a:extLst>
                  <a:ext uri="{0D108BD9-81ED-4DB2-BD59-A6C34878D82A}">
                    <a16:rowId xmlns:a16="http://schemas.microsoft.com/office/drawing/2014/main" val="4029461517"/>
                  </a:ext>
                </a:extLst>
              </a:tr>
              <a:tr h="222262">
                <a:tc>
                  <a:txBody>
                    <a:bodyPr/>
                    <a:lstStyle/>
                    <a:p>
                      <a:r>
                        <a:rPr lang="en-IN" sz="1200" b="0" kern="1200">
                          <a:solidFill>
                            <a:schemeClr val="dk1"/>
                          </a:solidFill>
                          <a:effectLst/>
                        </a:rPr>
                        <a:t>Wholesale</a:t>
                      </a:r>
                      <a:endParaRPr lang="en-IN" sz="1200"/>
                    </a:p>
                  </a:txBody>
                  <a:tcPr marL="59966" marR="59966" marT="29983" marB="29983"/>
                </a:tc>
                <a:tc>
                  <a:txBody>
                    <a:bodyPr/>
                    <a:lstStyle/>
                    <a:p>
                      <a:r>
                        <a:rPr lang="en-US" sz="1200" b="0" kern="1200">
                          <a:solidFill>
                            <a:schemeClr val="dk1"/>
                          </a:solidFill>
                          <a:effectLst/>
                        </a:rPr>
                        <a:t>ELCs’ sales level in the supply chain</a:t>
                      </a:r>
                      <a:endParaRPr lang="en-IN" sz="1200"/>
                    </a:p>
                  </a:txBody>
                  <a:tcPr marL="59966" marR="59966" marT="29983" marB="29983"/>
                </a:tc>
                <a:extLst>
                  <a:ext uri="{0D108BD9-81ED-4DB2-BD59-A6C34878D82A}">
                    <a16:rowId xmlns:a16="http://schemas.microsoft.com/office/drawing/2014/main" val="3929523338"/>
                  </a:ext>
                </a:extLst>
              </a:tr>
            </a:tbl>
          </a:graphicData>
        </a:graphic>
      </p:graphicFrame>
      <p:sp>
        <p:nvSpPr>
          <p:cNvPr id="5" name="Title 3">
            <a:extLst>
              <a:ext uri="{FF2B5EF4-FFF2-40B4-BE49-F238E27FC236}">
                <a16:creationId xmlns:a16="http://schemas.microsoft.com/office/drawing/2014/main" id="{D4A5B518-7D4D-4738-A183-BD8ACF6FEDE6}"/>
              </a:ext>
            </a:extLst>
          </p:cNvPr>
          <p:cNvSpPr txBox="1">
            <a:spLocks/>
          </p:cNvSpPr>
          <p:nvPr/>
        </p:nvSpPr>
        <p:spPr bwMode="gray">
          <a:xfrm>
            <a:off x="362340" y="418513"/>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err="1">
                <a:solidFill>
                  <a:srgbClr val="E30074"/>
                </a:solidFill>
                <a:latin typeface="TeleGrotesk Next Ultra (Headings)"/>
                <a:ea typeface="TeleGrotesk Next" pitchFamily="2" charset="0"/>
                <a:cs typeface="TeleGrotesk Next" pitchFamily="2" charset="0"/>
              </a:rPr>
              <a:t>Glossary</a:t>
            </a:r>
            <a:r>
              <a:rPr lang="de-DE" sz="2400" b="1">
                <a:solidFill>
                  <a:srgbClr val="E30074"/>
                </a:solidFill>
                <a:latin typeface="TeleGrotesk Next Ultra (Headings)"/>
                <a:ea typeface="TeleGrotesk Next" pitchFamily="2" charset="0"/>
                <a:cs typeface="TeleGrotesk Next" pitchFamily="2" charset="0"/>
              </a:rPr>
              <a:t> :-</a:t>
            </a:r>
            <a:endParaRPr lang="en-US" sz="2400" b="1">
              <a:solidFill>
                <a:srgbClr val="E30074"/>
              </a:solidFill>
              <a:latin typeface="TeleGrotesk Next Ultra (Headings)"/>
              <a:ea typeface="TeleGrotesk Next" pitchFamily="2" charset="0"/>
              <a:cs typeface="TeleGrotesk Next" pitchFamily="2" charset="0"/>
            </a:endParaRPr>
          </a:p>
        </p:txBody>
      </p:sp>
    </p:spTree>
    <p:extLst>
      <p:ext uri="{BB962C8B-B14F-4D97-AF65-F5344CB8AC3E}">
        <p14:creationId xmlns:p14="http://schemas.microsoft.com/office/powerpoint/2010/main" val="219828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43" y="1"/>
            <a:ext cx="12185611" cy="6854506"/>
          </a:xfrm>
          <a:prstGeom prst="rect">
            <a:avLst/>
          </a:prstGeom>
          <a:blipFill>
            <a:blip r:embed="rId2" cstate="print"/>
            <a:stretch>
              <a:fillRect/>
            </a:stretch>
          </a:blipFill>
        </p:spPr>
        <p:txBody>
          <a:bodyPr wrap="square" lIns="0" tIns="0" rIns="0" bIns="0" rtlCol="0"/>
          <a:lstStyle/>
          <a:p>
            <a:pPr algn="ctr"/>
            <a:endParaRPr sz="1904"/>
          </a:p>
        </p:txBody>
      </p:sp>
      <p:sp>
        <p:nvSpPr>
          <p:cNvPr id="3" name="object 3"/>
          <p:cNvSpPr/>
          <p:nvPr/>
        </p:nvSpPr>
        <p:spPr>
          <a:xfrm>
            <a:off x="347101" y="6169378"/>
            <a:ext cx="4363863" cy="491679"/>
          </a:xfrm>
          <a:prstGeom prst="rect">
            <a:avLst/>
          </a:prstGeom>
          <a:blipFill>
            <a:blip r:embed="rId3" cstate="print"/>
            <a:stretch>
              <a:fillRect/>
            </a:stretch>
          </a:blipFill>
        </p:spPr>
        <p:txBody>
          <a:bodyPr wrap="square" lIns="0" tIns="0" rIns="0" bIns="0" rtlCol="0"/>
          <a:lstStyle/>
          <a:p>
            <a:endParaRPr sz="1904"/>
          </a:p>
        </p:txBody>
      </p:sp>
      <p:sp>
        <p:nvSpPr>
          <p:cNvPr id="4" name="object 4"/>
          <p:cNvSpPr txBox="1"/>
          <p:nvPr/>
        </p:nvSpPr>
        <p:spPr>
          <a:xfrm>
            <a:off x="4322727" y="2945380"/>
            <a:ext cx="2798758" cy="689995"/>
          </a:xfrm>
          <a:prstGeom prst="rect">
            <a:avLst/>
          </a:prstGeom>
        </p:spPr>
        <p:txBody>
          <a:bodyPr vert="horz" wrap="square" lIns="0" tIns="12762" rIns="0" bIns="0" rtlCol="0">
            <a:spAutoFit/>
          </a:bodyPr>
          <a:lstStyle/>
          <a:p>
            <a:pPr marL="13434" algn="ctr">
              <a:spcBef>
                <a:spcPts val="100"/>
              </a:spcBef>
            </a:pPr>
            <a:r>
              <a:rPr lang="en-US" sz="4400" b="1" spc="-5">
                <a:solidFill>
                  <a:srgbClr val="FFFFFF"/>
                </a:solidFill>
                <a:latin typeface="TeleGrotesk Next Ultra"/>
                <a:cs typeface="TeleGrotesk Next Ultra"/>
              </a:rPr>
              <a:t>THANK</a:t>
            </a:r>
            <a:r>
              <a:rPr lang="en-US" sz="4231" b="1" spc="-5">
                <a:solidFill>
                  <a:srgbClr val="FFFFFF"/>
                </a:solidFill>
                <a:latin typeface="TeleGrotesk Next Ultra"/>
                <a:cs typeface="TeleGrotesk Next Ultra"/>
              </a:rPr>
              <a:t> YOU</a:t>
            </a:r>
            <a:endParaRPr sz="4231">
              <a:latin typeface="TeleGrotesk Next Ultra"/>
              <a:cs typeface="TeleGrotesk Next Ult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538842" y="1265269"/>
            <a:ext cx="11114314" cy="116955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CorpoS" pitchFamily="2" charset="0"/>
              </a:rPr>
              <a:t>Logistikbus is a strategic supply chain management system provided by GSP that networks all the parts suppliers to ensure effective delivery processes.</a:t>
            </a:r>
            <a:br>
              <a:rPr lang="en-US" sz="1800" dirty="0">
                <a:latin typeface="Arial"/>
                <a:cs typeface="Arial"/>
              </a:rPr>
            </a:br>
            <a:endParaRPr lang="en-US" sz="1600" dirty="0">
              <a:latin typeface="TeleGrotesk Next Ultra"/>
              <a:cs typeface="TeleGrotesk Next Ultra"/>
            </a:endParaRPr>
          </a:p>
          <a:p>
            <a:pPr marL="285750" indent="-285750">
              <a:buFont typeface="Arial" panose="020B0604020202020204" pitchFamily="34" charset="0"/>
              <a:buChar char="•"/>
            </a:pPr>
            <a:endParaRPr lang="en-US" kern="1200" dirty="0">
              <a:ea typeface="+mj-ea"/>
              <a:cs typeface="+mj-cs"/>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280536" y="429951"/>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a:solidFill>
                  <a:srgbClr val="E30074"/>
                </a:solidFill>
                <a:latin typeface="TeleGrotesk Next Ultra (Headings)"/>
                <a:ea typeface="TeleGrotesk Next" pitchFamily="2" charset="0"/>
                <a:cs typeface="TeleGrotesk Next" pitchFamily="2" charset="0"/>
              </a:rPr>
              <a:t>Introduction :-</a:t>
            </a:r>
            <a:endParaRPr lang="en-US" sz="2400" b="1">
              <a:solidFill>
                <a:srgbClr val="E30074"/>
              </a:solidFill>
              <a:latin typeface="TeleGrotesk Next Ultra (Headings)"/>
              <a:ea typeface="TeleGrotesk Next" pitchFamily="2" charset="0"/>
              <a:cs typeface="TeleGrotesk Next" pitchFamily="2" charset="0"/>
            </a:endParaRPr>
          </a:p>
        </p:txBody>
      </p:sp>
      <p:sp>
        <p:nvSpPr>
          <p:cNvPr id="6" name="TextBox 5">
            <a:extLst>
              <a:ext uri="{FF2B5EF4-FFF2-40B4-BE49-F238E27FC236}">
                <a16:creationId xmlns:a16="http://schemas.microsoft.com/office/drawing/2014/main" id="{C59238CC-32FF-4532-AA7A-DF17223E0252}"/>
              </a:ext>
            </a:extLst>
          </p:cNvPr>
          <p:cNvSpPr txBox="1"/>
          <p:nvPr/>
        </p:nvSpPr>
        <p:spPr>
          <a:xfrm>
            <a:off x="1826466" y="2203769"/>
            <a:ext cx="9275012" cy="646331"/>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latin typeface="CorpoS" pitchFamily="2" charset="0"/>
              </a:rPr>
              <a:t>Logistikbus represents a central warehouse management system for all dealerships in Europe.</a:t>
            </a:r>
          </a:p>
          <a:p>
            <a:pPr marL="285750" indent="-285750">
              <a:buFont typeface="Wingdings" panose="05000000000000000000" pitchFamily="2" charset="2"/>
              <a:buChar char="Ø"/>
            </a:pPr>
            <a:r>
              <a:rPr lang="en-US" dirty="0">
                <a:solidFill>
                  <a:srgbClr val="000000"/>
                </a:solidFill>
                <a:latin typeface="CorpoS" pitchFamily="2" charset="0"/>
              </a:rPr>
              <a:t>Optimizing</a:t>
            </a:r>
            <a:r>
              <a:rPr lang="en-US" b="0" i="0" dirty="0">
                <a:solidFill>
                  <a:srgbClr val="000000"/>
                </a:solidFill>
                <a:effectLst/>
                <a:latin typeface="CorpoS" pitchFamily="2" charset="0"/>
              </a:rPr>
              <a:t> the core logistics processes for Daimler </a:t>
            </a:r>
            <a:r>
              <a:rPr lang="en-US" dirty="0">
                <a:solidFill>
                  <a:srgbClr val="000000"/>
                </a:solidFill>
                <a:latin typeface="CorpoS" pitchFamily="2" charset="0"/>
              </a:rPr>
              <a:t>D</a:t>
            </a:r>
            <a:r>
              <a:rPr lang="en-US" b="0" i="0" dirty="0">
                <a:solidFill>
                  <a:srgbClr val="000000"/>
                </a:solidFill>
                <a:effectLst/>
                <a:latin typeface="CorpoS" pitchFamily="2" charset="0"/>
              </a:rPr>
              <a:t>etail Dealerships, </a:t>
            </a:r>
            <a:r>
              <a:rPr lang="en-US" dirty="0">
                <a:solidFill>
                  <a:srgbClr val="000000"/>
                </a:solidFill>
                <a:latin typeface="CorpoS" pitchFamily="2" charset="0"/>
              </a:rPr>
              <a:t>C</a:t>
            </a:r>
            <a:r>
              <a:rPr lang="en-US" b="0" i="0" dirty="0">
                <a:solidFill>
                  <a:srgbClr val="000000"/>
                </a:solidFill>
                <a:effectLst/>
                <a:latin typeface="CorpoS" pitchFamily="2" charset="0"/>
              </a:rPr>
              <a:t>ontracting Partners.</a:t>
            </a:r>
            <a:endParaRPr lang="en-IN" dirty="0"/>
          </a:p>
        </p:txBody>
      </p:sp>
      <p:sp>
        <p:nvSpPr>
          <p:cNvPr id="7" name="TextBox 6">
            <a:extLst>
              <a:ext uri="{FF2B5EF4-FFF2-40B4-BE49-F238E27FC236}">
                <a16:creationId xmlns:a16="http://schemas.microsoft.com/office/drawing/2014/main" id="{BA34BC51-6FB7-408D-8013-A06899D94ACC}"/>
              </a:ext>
            </a:extLst>
          </p:cNvPr>
          <p:cNvSpPr txBox="1"/>
          <p:nvPr/>
        </p:nvSpPr>
        <p:spPr>
          <a:xfrm>
            <a:off x="4514857" y="3846006"/>
            <a:ext cx="3162285" cy="1477328"/>
          </a:xfrm>
          <a:prstGeom prst="rect">
            <a:avLst/>
          </a:prstGeom>
          <a:solidFill>
            <a:srgbClr val="E30074"/>
          </a:solidFill>
        </p:spPr>
        <p:txBody>
          <a:bodyPr wrap="square">
            <a:spAutoFit/>
          </a:bodyPr>
          <a:lstStyle/>
          <a:p>
            <a:r>
              <a:rPr lang="en-US" b="0" i="0" dirty="0">
                <a:solidFill>
                  <a:schemeClr val="bg1"/>
                </a:solidFill>
                <a:effectLst/>
                <a:latin typeface="CorpoS" pitchFamily="2" charset="0"/>
              </a:rPr>
              <a:t>Logistikbus is to standardize the ordering and scheduling processes for Daimler retail dealerships and contracting parties.</a:t>
            </a:r>
            <a:endParaRPr lang="en-IN" dirty="0">
              <a:solidFill>
                <a:schemeClr val="bg1"/>
              </a:solidFill>
            </a:endParaRPr>
          </a:p>
        </p:txBody>
      </p:sp>
      <p:sp>
        <p:nvSpPr>
          <p:cNvPr id="9" name="Title 3">
            <a:extLst>
              <a:ext uri="{FF2B5EF4-FFF2-40B4-BE49-F238E27FC236}">
                <a16:creationId xmlns:a16="http://schemas.microsoft.com/office/drawing/2014/main" id="{96A8EADF-C213-42D1-AE54-8ABDBF76E714}"/>
              </a:ext>
            </a:extLst>
          </p:cNvPr>
          <p:cNvSpPr txBox="1">
            <a:spLocks/>
          </p:cNvSpPr>
          <p:nvPr/>
        </p:nvSpPr>
        <p:spPr bwMode="gray">
          <a:xfrm>
            <a:off x="983441" y="3143316"/>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a:solidFill>
                  <a:srgbClr val="E30074"/>
                </a:solidFill>
                <a:latin typeface="TeleGrotesk Next Ultra (Headings)"/>
                <a:ea typeface="TeleGrotesk Next" pitchFamily="2" charset="0"/>
                <a:cs typeface="TeleGrotesk Next" pitchFamily="2" charset="0"/>
              </a:rPr>
              <a:t>Objective :-</a:t>
            </a:r>
            <a:endParaRPr lang="en-US" sz="2000">
              <a:solidFill>
                <a:srgbClr val="E30074"/>
              </a:solidFill>
              <a:latin typeface="TeleGrotesk Next Ultra (Headings)"/>
              <a:ea typeface="TeleGrotesk Next" pitchFamily="2" charset="0"/>
              <a:cs typeface="TeleGrotesk Next" pitchFamily="2" charset="0"/>
            </a:endParaRPr>
          </a:p>
        </p:txBody>
      </p:sp>
      <p:sp>
        <p:nvSpPr>
          <p:cNvPr id="11" name="TextBox 10">
            <a:extLst>
              <a:ext uri="{FF2B5EF4-FFF2-40B4-BE49-F238E27FC236}">
                <a16:creationId xmlns:a16="http://schemas.microsoft.com/office/drawing/2014/main" id="{6D4D8B9E-5ADB-4DD9-BB34-9D37ED0952E7}"/>
              </a:ext>
            </a:extLst>
          </p:cNvPr>
          <p:cNvSpPr txBox="1"/>
          <p:nvPr/>
        </p:nvSpPr>
        <p:spPr>
          <a:xfrm>
            <a:off x="7939193" y="4180490"/>
            <a:ext cx="3162285" cy="923330"/>
          </a:xfrm>
          <a:prstGeom prst="rect">
            <a:avLst/>
          </a:prstGeom>
          <a:solidFill>
            <a:srgbClr val="E30074"/>
          </a:solidFill>
        </p:spPr>
        <p:txBody>
          <a:bodyPr wrap="square">
            <a:spAutoFit/>
          </a:bodyPr>
          <a:lstStyle/>
          <a:p>
            <a:r>
              <a:rPr lang="en-US" b="0" i="0" dirty="0">
                <a:solidFill>
                  <a:schemeClr val="bg1"/>
                </a:solidFill>
                <a:effectLst/>
                <a:latin typeface="CorpoS" pitchFamily="2" charset="0"/>
              </a:rPr>
              <a:t>Logistikbus module can provide order processing transparency at all sales levels.</a:t>
            </a:r>
            <a:endParaRPr lang="en-IN" dirty="0">
              <a:solidFill>
                <a:schemeClr val="bg1"/>
              </a:solidFill>
            </a:endParaRPr>
          </a:p>
        </p:txBody>
      </p:sp>
      <p:sp>
        <p:nvSpPr>
          <p:cNvPr id="13" name="TextBox 12">
            <a:extLst>
              <a:ext uri="{FF2B5EF4-FFF2-40B4-BE49-F238E27FC236}">
                <a16:creationId xmlns:a16="http://schemas.microsoft.com/office/drawing/2014/main" id="{6CBF1F29-EC7E-45B3-AED7-771649B6F360}"/>
              </a:ext>
            </a:extLst>
          </p:cNvPr>
          <p:cNvSpPr txBox="1"/>
          <p:nvPr/>
        </p:nvSpPr>
        <p:spPr>
          <a:xfrm>
            <a:off x="1090521" y="4200689"/>
            <a:ext cx="3162285" cy="923330"/>
          </a:xfrm>
          <a:prstGeom prst="rect">
            <a:avLst/>
          </a:prstGeom>
          <a:solidFill>
            <a:srgbClr val="E30074"/>
          </a:solidFill>
        </p:spPr>
        <p:txBody>
          <a:bodyPr wrap="square">
            <a:spAutoFit/>
          </a:bodyPr>
          <a:lstStyle/>
          <a:p>
            <a:r>
              <a:rPr lang="en-US" b="0" i="0" dirty="0">
                <a:solidFill>
                  <a:schemeClr val="bg1"/>
                </a:solidFill>
                <a:effectLst/>
                <a:latin typeface="CorpoS" pitchFamily="2" charset="0"/>
              </a:rPr>
              <a:t>Logistikbus has complemented several DMS (Dealer Management System) systems</a:t>
            </a:r>
            <a:endParaRPr lang="en-IN" dirty="0">
              <a:solidFill>
                <a:schemeClr val="bg1"/>
              </a:solidFill>
            </a:endParaRPr>
          </a:p>
        </p:txBody>
      </p:sp>
    </p:spTree>
    <p:extLst>
      <p:ext uri="{BB962C8B-B14F-4D97-AF65-F5344CB8AC3E}">
        <p14:creationId xmlns:p14="http://schemas.microsoft.com/office/powerpoint/2010/main" val="23785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BC9DD3-2116-486A-A08F-EC3819990AF9}"/>
              </a:ext>
            </a:extLst>
          </p:cNvPr>
          <p:cNvSpPr txBox="1">
            <a:spLocks/>
          </p:cNvSpPr>
          <p:nvPr/>
        </p:nvSpPr>
        <p:spPr bwMode="gray">
          <a:xfrm>
            <a:off x="187230" y="405798"/>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E30074"/>
                </a:solidFill>
                <a:latin typeface="TeleGrotesk Next Ultra (Headings)"/>
                <a:ea typeface="TeleGrotesk Next" pitchFamily="2" charset="0"/>
                <a:cs typeface="TeleGrotesk Next" pitchFamily="2" charset="0"/>
              </a:rPr>
              <a:t>Logistikbus Modules for Retailers :-</a:t>
            </a:r>
          </a:p>
        </p:txBody>
      </p:sp>
      <p:sp>
        <p:nvSpPr>
          <p:cNvPr id="5" name="Rectangle: Rounded Corners 4">
            <a:extLst>
              <a:ext uri="{FF2B5EF4-FFF2-40B4-BE49-F238E27FC236}">
                <a16:creationId xmlns:a16="http://schemas.microsoft.com/office/drawing/2014/main" id="{B5CCB5D8-A149-4D5F-A12B-48DDA98F8BB5}"/>
              </a:ext>
            </a:extLst>
          </p:cNvPr>
          <p:cNvSpPr/>
          <p:nvPr/>
        </p:nvSpPr>
        <p:spPr>
          <a:xfrm>
            <a:off x="187230" y="2649893"/>
            <a:ext cx="2715208" cy="923731"/>
          </a:xfrm>
          <a:prstGeom prst="round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a:solidFill>
                  <a:schemeClr val="bg1"/>
                </a:solidFill>
                <a:effectLst/>
                <a:latin typeface="CorpoS" pitchFamily="2" charset="0"/>
              </a:rPr>
              <a:t>RIMS</a:t>
            </a:r>
            <a:r>
              <a:rPr lang="en-IN" b="0" i="0">
                <a:solidFill>
                  <a:schemeClr val="bg1"/>
                </a:solidFill>
                <a:effectLst/>
                <a:latin typeface="CorpoS" pitchFamily="2" charset="0"/>
              </a:rPr>
              <a:t> (</a:t>
            </a:r>
            <a:r>
              <a:rPr lang="en-IN" b="1" i="0">
                <a:solidFill>
                  <a:schemeClr val="bg1"/>
                </a:solidFill>
                <a:effectLst/>
                <a:latin typeface="CorpoS" pitchFamily="2" charset="0"/>
              </a:rPr>
              <a:t>R</a:t>
            </a:r>
            <a:r>
              <a:rPr lang="en-IN" b="0" i="0">
                <a:solidFill>
                  <a:schemeClr val="bg1"/>
                </a:solidFill>
                <a:effectLst/>
                <a:latin typeface="CorpoS" pitchFamily="2" charset="0"/>
              </a:rPr>
              <a:t>etailer </a:t>
            </a:r>
            <a:r>
              <a:rPr lang="en-IN" b="1" i="0">
                <a:solidFill>
                  <a:schemeClr val="bg1"/>
                </a:solidFill>
                <a:effectLst/>
                <a:latin typeface="CorpoS" pitchFamily="2" charset="0"/>
              </a:rPr>
              <a:t>I</a:t>
            </a:r>
            <a:r>
              <a:rPr lang="en-IN" b="0" i="0">
                <a:solidFill>
                  <a:schemeClr val="bg1"/>
                </a:solidFill>
                <a:effectLst/>
                <a:latin typeface="CorpoS" pitchFamily="2" charset="0"/>
              </a:rPr>
              <a:t>nventory </a:t>
            </a:r>
            <a:r>
              <a:rPr lang="en-IN" b="1" i="0">
                <a:solidFill>
                  <a:schemeClr val="bg1"/>
                </a:solidFill>
                <a:effectLst/>
                <a:latin typeface="CorpoS" pitchFamily="2" charset="0"/>
              </a:rPr>
              <a:t>M</a:t>
            </a:r>
            <a:r>
              <a:rPr lang="en-IN" b="0" i="0">
                <a:solidFill>
                  <a:schemeClr val="bg1"/>
                </a:solidFill>
                <a:effectLst/>
                <a:latin typeface="CorpoS" pitchFamily="2" charset="0"/>
              </a:rPr>
              <a:t>anagement </a:t>
            </a:r>
            <a:r>
              <a:rPr lang="en-IN" b="1" i="0">
                <a:solidFill>
                  <a:schemeClr val="bg1"/>
                </a:solidFill>
                <a:effectLst/>
                <a:latin typeface="CorpoS" pitchFamily="2" charset="0"/>
              </a:rPr>
              <a:t>S</a:t>
            </a:r>
            <a:r>
              <a:rPr lang="en-IN" b="0" i="0">
                <a:solidFill>
                  <a:schemeClr val="bg1"/>
                </a:solidFill>
                <a:effectLst/>
                <a:latin typeface="CorpoS" pitchFamily="2" charset="0"/>
              </a:rPr>
              <a:t>ystem)</a:t>
            </a:r>
            <a:endParaRPr lang="en-IN">
              <a:solidFill>
                <a:schemeClr val="bg1"/>
              </a:solidFill>
            </a:endParaRPr>
          </a:p>
        </p:txBody>
      </p:sp>
      <p:sp>
        <p:nvSpPr>
          <p:cNvPr id="6" name="Rectangle: Rounded Corners 5">
            <a:extLst>
              <a:ext uri="{FF2B5EF4-FFF2-40B4-BE49-F238E27FC236}">
                <a16:creationId xmlns:a16="http://schemas.microsoft.com/office/drawing/2014/main" id="{7E8E6557-0D7E-4138-A0E4-9BB2817ECB5D}"/>
              </a:ext>
            </a:extLst>
          </p:cNvPr>
          <p:cNvSpPr/>
          <p:nvPr/>
        </p:nvSpPr>
        <p:spPr>
          <a:xfrm>
            <a:off x="3098998" y="2649893"/>
            <a:ext cx="2799184" cy="923731"/>
          </a:xfrm>
          <a:prstGeom prst="round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a:solidFill>
                  <a:schemeClr val="bg1"/>
                </a:solidFill>
                <a:effectLst/>
                <a:latin typeface="CorpoS" pitchFamily="2" charset="0"/>
              </a:rPr>
              <a:t>SCOT</a:t>
            </a:r>
            <a:r>
              <a:rPr lang="en-IN" b="0" i="0">
                <a:solidFill>
                  <a:schemeClr val="bg1"/>
                </a:solidFill>
                <a:effectLst/>
                <a:latin typeface="CorpoS" pitchFamily="2" charset="0"/>
              </a:rPr>
              <a:t> (</a:t>
            </a:r>
            <a:r>
              <a:rPr lang="en-IN" b="1" i="0">
                <a:solidFill>
                  <a:schemeClr val="bg1"/>
                </a:solidFill>
                <a:effectLst/>
                <a:latin typeface="CorpoS" pitchFamily="2" charset="0"/>
              </a:rPr>
              <a:t>S</a:t>
            </a:r>
            <a:r>
              <a:rPr lang="en-IN" b="0" i="0">
                <a:solidFill>
                  <a:schemeClr val="bg1"/>
                </a:solidFill>
                <a:effectLst/>
                <a:latin typeface="CorpoS" pitchFamily="2" charset="0"/>
              </a:rPr>
              <a:t>upply </a:t>
            </a:r>
            <a:r>
              <a:rPr lang="en-IN" b="1" i="0">
                <a:solidFill>
                  <a:schemeClr val="bg1"/>
                </a:solidFill>
                <a:effectLst/>
                <a:latin typeface="CorpoS" pitchFamily="2" charset="0"/>
              </a:rPr>
              <a:t>C</a:t>
            </a:r>
            <a:r>
              <a:rPr lang="en-IN" b="0" i="0">
                <a:solidFill>
                  <a:schemeClr val="bg1"/>
                </a:solidFill>
                <a:effectLst/>
                <a:latin typeface="CorpoS" pitchFamily="2" charset="0"/>
              </a:rPr>
              <a:t>hain </a:t>
            </a:r>
            <a:r>
              <a:rPr lang="en-IN" b="1" i="0">
                <a:solidFill>
                  <a:schemeClr val="bg1"/>
                </a:solidFill>
                <a:effectLst/>
                <a:latin typeface="CorpoS" pitchFamily="2" charset="0"/>
              </a:rPr>
              <a:t>O</a:t>
            </a:r>
            <a:r>
              <a:rPr lang="en-IN" b="0" i="0">
                <a:solidFill>
                  <a:schemeClr val="bg1"/>
                </a:solidFill>
                <a:effectLst/>
                <a:latin typeface="CorpoS" pitchFamily="2" charset="0"/>
              </a:rPr>
              <a:t>rder </a:t>
            </a:r>
            <a:r>
              <a:rPr lang="en-IN" b="1" i="0">
                <a:solidFill>
                  <a:schemeClr val="bg1"/>
                </a:solidFill>
                <a:effectLst/>
                <a:latin typeface="CorpoS" pitchFamily="2" charset="0"/>
              </a:rPr>
              <a:t>T</a:t>
            </a:r>
            <a:r>
              <a:rPr lang="en-IN" b="0" i="0">
                <a:solidFill>
                  <a:schemeClr val="bg1"/>
                </a:solidFill>
                <a:effectLst/>
                <a:latin typeface="CorpoS" pitchFamily="2" charset="0"/>
              </a:rPr>
              <a:t>racing)</a:t>
            </a:r>
            <a:endParaRPr lang="en-IN">
              <a:solidFill>
                <a:schemeClr val="bg1"/>
              </a:solidFill>
            </a:endParaRPr>
          </a:p>
        </p:txBody>
      </p:sp>
      <p:sp>
        <p:nvSpPr>
          <p:cNvPr id="7" name="Rectangle: Rounded Corners 6">
            <a:extLst>
              <a:ext uri="{FF2B5EF4-FFF2-40B4-BE49-F238E27FC236}">
                <a16:creationId xmlns:a16="http://schemas.microsoft.com/office/drawing/2014/main" id="{D3B50F86-61A6-4EE7-8254-88C44CC09610}"/>
              </a:ext>
            </a:extLst>
          </p:cNvPr>
          <p:cNvSpPr/>
          <p:nvPr/>
        </p:nvSpPr>
        <p:spPr>
          <a:xfrm>
            <a:off x="6107208" y="2649893"/>
            <a:ext cx="2799184" cy="923731"/>
          </a:xfrm>
          <a:prstGeom prst="round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a:solidFill>
                  <a:schemeClr val="bg1"/>
                </a:solidFill>
                <a:effectLst/>
                <a:latin typeface="CorpoS" pitchFamily="2" charset="0"/>
              </a:rPr>
              <a:t>SICOS</a:t>
            </a:r>
            <a:r>
              <a:rPr lang="en-IN" b="0" i="0">
                <a:solidFill>
                  <a:schemeClr val="bg1"/>
                </a:solidFill>
                <a:effectLst/>
                <a:latin typeface="CorpoS" pitchFamily="2" charset="0"/>
              </a:rPr>
              <a:t> (</a:t>
            </a:r>
            <a:r>
              <a:rPr lang="en-IN" b="1" i="0">
                <a:solidFill>
                  <a:schemeClr val="bg1"/>
                </a:solidFill>
                <a:effectLst/>
                <a:latin typeface="CorpoS" pitchFamily="2" charset="0"/>
              </a:rPr>
              <a:t>S</a:t>
            </a:r>
            <a:r>
              <a:rPr lang="en-IN" b="0" i="0">
                <a:solidFill>
                  <a:schemeClr val="bg1"/>
                </a:solidFill>
                <a:effectLst/>
                <a:latin typeface="CorpoS" pitchFamily="2" charset="0"/>
              </a:rPr>
              <a:t>tock </a:t>
            </a:r>
            <a:r>
              <a:rPr lang="en-IN" b="1" i="0">
                <a:solidFill>
                  <a:schemeClr val="bg1"/>
                </a:solidFill>
                <a:effectLst/>
                <a:latin typeface="CorpoS" pitchFamily="2" charset="0"/>
              </a:rPr>
              <a:t>I</a:t>
            </a:r>
            <a:r>
              <a:rPr lang="en-IN" b="0" i="0">
                <a:solidFill>
                  <a:schemeClr val="bg1"/>
                </a:solidFill>
                <a:effectLst/>
                <a:latin typeface="CorpoS" pitchFamily="2" charset="0"/>
              </a:rPr>
              <a:t>nformation and </a:t>
            </a:r>
            <a:r>
              <a:rPr lang="en-IN" b="1" i="0">
                <a:solidFill>
                  <a:schemeClr val="bg1"/>
                </a:solidFill>
                <a:effectLst/>
                <a:latin typeface="CorpoS" pitchFamily="2" charset="0"/>
              </a:rPr>
              <a:t>Co</a:t>
            </a:r>
            <a:r>
              <a:rPr lang="en-IN" b="0" i="0">
                <a:solidFill>
                  <a:schemeClr val="bg1"/>
                </a:solidFill>
                <a:effectLst/>
                <a:latin typeface="CorpoS" pitchFamily="2" charset="0"/>
              </a:rPr>
              <a:t>ntrolling </a:t>
            </a:r>
            <a:r>
              <a:rPr lang="en-IN" b="1" i="0">
                <a:solidFill>
                  <a:schemeClr val="bg1"/>
                </a:solidFill>
                <a:effectLst/>
                <a:latin typeface="CorpoS" pitchFamily="2" charset="0"/>
              </a:rPr>
              <a:t>S</a:t>
            </a:r>
            <a:r>
              <a:rPr lang="en-IN" b="0" i="0">
                <a:solidFill>
                  <a:schemeClr val="bg1"/>
                </a:solidFill>
                <a:effectLst/>
                <a:latin typeface="CorpoS" pitchFamily="2" charset="0"/>
              </a:rPr>
              <a:t>ystem)</a:t>
            </a:r>
            <a:endParaRPr lang="en-IN">
              <a:solidFill>
                <a:schemeClr val="bg1"/>
              </a:solidFill>
            </a:endParaRPr>
          </a:p>
        </p:txBody>
      </p:sp>
      <p:sp>
        <p:nvSpPr>
          <p:cNvPr id="8" name="Rectangle: Rounded Corners 7">
            <a:extLst>
              <a:ext uri="{FF2B5EF4-FFF2-40B4-BE49-F238E27FC236}">
                <a16:creationId xmlns:a16="http://schemas.microsoft.com/office/drawing/2014/main" id="{47513E91-322D-4EE7-BC05-678DC5FD0B18}"/>
              </a:ext>
            </a:extLst>
          </p:cNvPr>
          <p:cNvSpPr/>
          <p:nvPr/>
        </p:nvSpPr>
        <p:spPr>
          <a:xfrm>
            <a:off x="9115418" y="2649892"/>
            <a:ext cx="2799184" cy="923731"/>
          </a:xfrm>
          <a:prstGeom prst="round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err="1">
                <a:solidFill>
                  <a:schemeClr val="bg1"/>
                </a:solidFill>
                <a:effectLst/>
                <a:latin typeface="CorpoS" pitchFamily="2" charset="0"/>
              </a:rPr>
              <a:t>StarOrder</a:t>
            </a:r>
            <a:r>
              <a:rPr lang="en-IN" b="0" i="0">
                <a:solidFill>
                  <a:schemeClr val="bg1"/>
                </a:solidFill>
                <a:effectLst/>
                <a:latin typeface="CorpoS" pitchFamily="2" charset="0"/>
              </a:rPr>
              <a:t> (Ordering system for immediate demands)</a:t>
            </a:r>
            <a:endParaRPr lang="en-IN">
              <a:solidFill>
                <a:schemeClr val="bg1"/>
              </a:solidFill>
            </a:endParaRPr>
          </a:p>
        </p:txBody>
      </p:sp>
      <p:sp>
        <p:nvSpPr>
          <p:cNvPr id="9" name="Rectangle: Rounded Corners 8">
            <a:extLst>
              <a:ext uri="{FF2B5EF4-FFF2-40B4-BE49-F238E27FC236}">
                <a16:creationId xmlns:a16="http://schemas.microsoft.com/office/drawing/2014/main" id="{88F1E932-89E0-4A19-9190-9F0F7226BF6E}"/>
              </a:ext>
            </a:extLst>
          </p:cNvPr>
          <p:cNvSpPr/>
          <p:nvPr/>
        </p:nvSpPr>
        <p:spPr>
          <a:xfrm>
            <a:off x="4498590" y="1180982"/>
            <a:ext cx="2799184" cy="923731"/>
          </a:xfrm>
          <a:prstGeom prst="round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CorpoS" pitchFamily="2" charset="0"/>
              </a:rPr>
              <a:t>L</a:t>
            </a:r>
            <a:r>
              <a:rPr lang="en-IN" b="0" i="0">
                <a:solidFill>
                  <a:schemeClr val="bg1"/>
                </a:solidFill>
                <a:effectLst/>
                <a:latin typeface="CorpoS" pitchFamily="2" charset="0"/>
              </a:rPr>
              <a:t>ogistikbus Modules for Retailers</a:t>
            </a:r>
            <a:endParaRPr lang="en-IN">
              <a:solidFill>
                <a:schemeClr val="bg1"/>
              </a:solidFill>
            </a:endParaRPr>
          </a:p>
        </p:txBody>
      </p:sp>
      <p:cxnSp>
        <p:nvCxnSpPr>
          <p:cNvPr id="13" name="Connector: Elbow 12">
            <a:extLst>
              <a:ext uri="{FF2B5EF4-FFF2-40B4-BE49-F238E27FC236}">
                <a16:creationId xmlns:a16="http://schemas.microsoft.com/office/drawing/2014/main" id="{F814CD63-689A-4EC7-8853-6E8998440317}"/>
              </a:ext>
            </a:extLst>
          </p:cNvPr>
          <p:cNvCxnSpPr>
            <a:stCxn id="9" idx="2"/>
            <a:endCxn id="5" idx="0"/>
          </p:cNvCxnSpPr>
          <p:nvPr/>
        </p:nvCxnSpPr>
        <p:spPr>
          <a:xfrm rot="5400000">
            <a:off x="3448918" y="200629"/>
            <a:ext cx="545180" cy="4353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AA1DEF7-3932-43B8-908C-EDBBFED07CD3}"/>
              </a:ext>
            </a:extLst>
          </p:cNvPr>
          <p:cNvCxnSpPr>
            <a:stCxn id="9" idx="2"/>
            <a:endCxn id="6" idx="0"/>
          </p:cNvCxnSpPr>
          <p:nvPr/>
        </p:nvCxnSpPr>
        <p:spPr>
          <a:xfrm rot="5400000">
            <a:off x="4925796" y="1677507"/>
            <a:ext cx="545180" cy="13995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440A38C-6D79-4BD4-86D3-DBC7D5127FC6}"/>
              </a:ext>
            </a:extLst>
          </p:cNvPr>
          <p:cNvCxnSpPr>
            <a:stCxn id="9" idx="2"/>
            <a:endCxn id="7" idx="0"/>
          </p:cNvCxnSpPr>
          <p:nvPr/>
        </p:nvCxnSpPr>
        <p:spPr>
          <a:xfrm rot="16200000" flipH="1">
            <a:off x="6429901" y="1572994"/>
            <a:ext cx="545180" cy="16086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67672C9-44EF-4227-898A-8281C7092BA4}"/>
              </a:ext>
            </a:extLst>
          </p:cNvPr>
          <p:cNvCxnSpPr>
            <a:stCxn id="9" idx="2"/>
            <a:endCxn id="8" idx="0"/>
          </p:cNvCxnSpPr>
          <p:nvPr/>
        </p:nvCxnSpPr>
        <p:spPr>
          <a:xfrm rot="16200000" flipH="1">
            <a:off x="7934007" y="68888"/>
            <a:ext cx="545179" cy="46168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Folded Corner 23">
            <a:extLst>
              <a:ext uri="{FF2B5EF4-FFF2-40B4-BE49-F238E27FC236}">
                <a16:creationId xmlns:a16="http://schemas.microsoft.com/office/drawing/2014/main" id="{B05B627C-29D2-4F80-A685-9B86B80F33F4}"/>
              </a:ext>
            </a:extLst>
          </p:cNvPr>
          <p:cNvSpPr/>
          <p:nvPr/>
        </p:nvSpPr>
        <p:spPr>
          <a:xfrm>
            <a:off x="602442" y="4036602"/>
            <a:ext cx="1884784" cy="1670180"/>
          </a:xfrm>
          <a:prstGeom prst="foldedCorner">
            <a:avLst>
              <a:gd name="adj" fmla="val 24488"/>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dirty="0">
              <a:solidFill>
                <a:schemeClr val="bg1"/>
              </a:solidFill>
              <a:effectLst/>
              <a:latin typeface="CorpoS" pitchFamily="2" charset="0"/>
            </a:endParaRPr>
          </a:p>
          <a:p>
            <a:pPr algn="ctr"/>
            <a:endParaRPr lang="en-US" sz="1100" dirty="0">
              <a:solidFill>
                <a:schemeClr val="bg1"/>
              </a:solidFill>
              <a:latin typeface="CorpoS" pitchFamily="2" charset="0"/>
            </a:endParaRPr>
          </a:p>
          <a:p>
            <a:pPr algn="ctr"/>
            <a:r>
              <a:rPr lang="en-US" sz="1100" b="0" i="0" dirty="0">
                <a:solidFill>
                  <a:schemeClr val="bg1"/>
                </a:solidFill>
                <a:effectLst/>
                <a:latin typeface="CorpoS" pitchFamily="2" charset="0"/>
              </a:rPr>
              <a:t>RIMS module can be </a:t>
            </a:r>
            <a:r>
              <a:rPr lang="en-US" sz="1100" dirty="0">
                <a:solidFill>
                  <a:schemeClr val="bg1"/>
                </a:solidFill>
                <a:latin typeface="CorpoS" pitchFamily="2" charset="0"/>
              </a:rPr>
              <a:t>use by Retailers </a:t>
            </a:r>
            <a:r>
              <a:rPr lang="en-US" sz="1100" b="0" i="0" dirty="0">
                <a:solidFill>
                  <a:schemeClr val="bg1"/>
                </a:solidFill>
                <a:effectLst/>
                <a:latin typeface="CorpoS" pitchFamily="2" charset="0"/>
              </a:rPr>
              <a:t>for stock ordering and the Logistikbus database provides the data for calculating and scheduling, RIMS creates a calculated order proposal for stock </a:t>
            </a:r>
            <a:r>
              <a:rPr lang="en-IN" sz="1100" b="1" i="0" dirty="0">
                <a:solidFill>
                  <a:schemeClr val="bg1"/>
                </a:solidFill>
                <a:effectLst/>
                <a:latin typeface="arial" panose="020B0604020202020204" pitchFamily="34" charset="0"/>
              </a:rPr>
              <a:t>reload</a:t>
            </a:r>
            <a:endParaRPr lang="en-IN" sz="1100" dirty="0">
              <a:solidFill>
                <a:schemeClr val="bg1"/>
              </a:solidFill>
            </a:endParaRPr>
          </a:p>
        </p:txBody>
      </p:sp>
      <p:sp>
        <p:nvSpPr>
          <p:cNvPr id="25" name="Rectangle: Folded Corner 24">
            <a:extLst>
              <a:ext uri="{FF2B5EF4-FFF2-40B4-BE49-F238E27FC236}">
                <a16:creationId xmlns:a16="http://schemas.microsoft.com/office/drawing/2014/main" id="{67A8CC94-E141-4177-AA31-435CB4B5763D}"/>
              </a:ext>
            </a:extLst>
          </p:cNvPr>
          <p:cNvSpPr/>
          <p:nvPr/>
        </p:nvSpPr>
        <p:spPr>
          <a:xfrm>
            <a:off x="3556197" y="4031277"/>
            <a:ext cx="1884784" cy="1670180"/>
          </a:xfrm>
          <a:prstGeom prst="foldedCorner">
            <a:avLst>
              <a:gd name="adj" fmla="val 23371"/>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a:solidFill>
                <a:schemeClr val="bg1"/>
              </a:solidFill>
              <a:effectLst/>
              <a:latin typeface="CorpoS" pitchFamily="2" charset="0"/>
            </a:endParaRPr>
          </a:p>
          <a:p>
            <a:pPr algn="ctr"/>
            <a:r>
              <a:rPr lang="en-US" sz="1100" b="0" i="0">
                <a:solidFill>
                  <a:schemeClr val="bg1"/>
                </a:solidFill>
                <a:effectLst/>
                <a:latin typeface="CorpoS" pitchFamily="2" charset="0"/>
              </a:rPr>
              <a:t>SCOT module is used by the  ordering customer  to view the parts that have not yet been delivered and discover at which stage in the logistics chain they are being processed.</a:t>
            </a:r>
            <a:endParaRPr lang="en-IN" sz="1100">
              <a:solidFill>
                <a:schemeClr val="bg1"/>
              </a:solidFill>
            </a:endParaRPr>
          </a:p>
        </p:txBody>
      </p:sp>
      <p:sp>
        <p:nvSpPr>
          <p:cNvPr id="26" name="Rectangle: Folded Corner 25">
            <a:extLst>
              <a:ext uri="{FF2B5EF4-FFF2-40B4-BE49-F238E27FC236}">
                <a16:creationId xmlns:a16="http://schemas.microsoft.com/office/drawing/2014/main" id="{D21FBAC0-8247-4010-B6CE-4D57B0106DCE}"/>
              </a:ext>
            </a:extLst>
          </p:cNvPr>
          <p:cNvSpPr/>
          <p:nvPr/>
        </p:nvSpPr>
        <p:spPr>
          <a:xfrm>
            <a:off x="6564408" y="4036602"/>
            <a:ext cx="1884784" cy="1670180"/>
          </a:xfrm>
          <a:prstGeom prst="foldedCorner">
            <a:avLst>
              <a:gd name="adj" fmla="val 2225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a:solidFill>
                <a:schemeClr val="bg1"/>
              </a:solidFill>
              <a:effectLst/>
              <a:latin typeface="CorpoS" pitchFamily="2" charset="0"/>
            </a:endParaRPr>
          </a:p>
          <a:p>
            <a:pPr algn="ctr"/>
            <a:r>
              <a:rPr lang="en-US" sz="1100" b="0" i="0">
                <a:solidFill>
                  <a:schemeClr val="bg1"/>
                </a:solidFill>
                <a:effectLst/>
                <a:latin typeface="CorpoS" pitchFamily="2" charset="0"/>
              </a:rPr>
              <a:t>SICOS you can obtain stock information about all your retailers</a:t>
            </a:r>
            <a:endParaRPr lang="en-IN" sz="1100">
              <a:solidFill>
                <a:schemeClr val="bg1"/>
              </a:solidFill>
            </a:endParaRPr>
          </a:p>
        </p:txBody>
      </p:sp>
      <p:sp>
        <p:nvSpPr>
          <p:cNvPr id="27" name="Rectangle: Folded Corner 26">
            <a:extLst>
              <a:ext uri="{FF2B5EF4-FFF2-40B4-BE49-F238E27FC236}">
                <a16:creationId xmlns:a16="http://schemas.microsoft.com/office/drawing/2014/main" id="{086BCB9E-057A-4241-91E1-CD5F07D2EA23}"/>
              </a:ext>
            </a:extLst>
          </p:cNvPr>
          <p:cNvSpPr/>
          <p:nvPr/>
        </p:nvSpPr>
        <p:spPr>
          <a:xfrm>
            <a:off x="9572618" y="4031277"/>
            <a:ext cx="1884784" cy="1670180"/>
          </a:xfrm>
          <a:prstGeom prst="foldedCorner">
            <a:avLst>
              <a:gd name="adj" fmla="val 2560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a:solidFill>
                <a:schemeClr val="bg1"/>
              </a:solidFill>
              <a:effectLst/>
              <a:latin typeface="CorpoS" pitchFamily="2" charset="0"/>
            </a:endParaRPr>
          </a:p>
          <a:p>
            <a:pPr algn="ctr"/>
            <a:r>
              <a:rPr lang="en-US" sz="1100" b="0" i="0">
                <a:solidFill>
                  <a:schemeClr val="bg1"/>
                </a:solidFill>
                <a:effectLst/>
                <a:latin typeface="CorpoS" pitchFamily="2" charset="0"/>
              </a:rPr>
              <a:t>StarOrder module, VOR orders are placed directly to the supplying ELC or to investigate the status of your own orders online in the ELC’s system</a:t>
            </a:r>
            <a:endParaRPr lang="en-IN" sz="1100">
              <a:solidFill>
                <a:schemeClr val="bg1"/>
              </a:solidFill>
            </a:endParaRPr>
          </a:p>
        </p:txBody>
      </p:sp>
      <p:sp>
        <p:nvSpPr>
          <p:cNvPr id="28" name="Flowchart: Magnetic Disk 27">
            <a:extLst>
              <a:ext uri="{FF2B5EF4-FFF2-40B4-BE49-F238E27FC236}">
                <a16:creationId xmlns:a16="http://schemas.microsoft.com/office/drawing/2014/main" id="{4DC44534-3896-46BB-A35E-1D89237BD517}"/>
              </a:ext>
            </a:extLst>
          </p:cNvPr>
          <p:cNvSpPr/>
          <p:nvPr/>
        </p:nvSpPr>
        <p:spPr>
          <a:xfrm>
            <a:off x="8697366" y="709127"/>
            <a:ext cx="1802440" cy="1477787"/>
          </a:xfrm>
          <a:prstGeom prst="flowChartMagneticDisk">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poS" pitchFamily="2" charset="0"/>
              </a:rPr>
              <a:t>L</a:t>
            </a:r>
            <a:r>
              <a:rPr lang="en-US" sz="1600" b="1" i="0" dirty="0">
                <a:solidFill>
                  <a:schemeClr val="tx1"/>
                </a:solidFill>
                <a:effectLst/>
                <a:latin typeface="CorpoS" pitchFamily="2" charset="0"/>
              </a:rPr>
              <a:t>ogistikbus Database</a:t>
            </a:r>
            <a:endParaRPr lang="en-IN" sz="1600" b="1" dirty="0">
              <a:solidFill>
                <a:schemeClr val="tx1"/>
              </a:solidFill>
            </a:endParaRPr>
          </a:p>
        </p:txBody>
      </p:sp>
      <p:cxnSp>
        <p:nvCxnSpPr>
          <p:cNvPr id="30" name="Connector: Elbow 29">
            <a:extLst>
              <a:ext uri="{FF2B5EF4-FFF2-40B4-BE49-F238E27FC236}">
                <a16:creationId xmlns:a16="http://schemas.microsoft.com/office/drawing/2014/main" id="{5039AD3C-57A9-4834-8B3F-FE4CCA531CB1}"/>
              </a:ext>
            </a:extLst>
          </p:cNvPr>
          <p:cNvCxnSpPr>
            <a:stCxn id="28" idx="1"/>
            <a:endCxn id="9" idx="0"/>
          </p:cNvCxnSpPr>
          <p:nvPr/>
        </p:nvCxnSpPr>
        <p:spPr>
          <a:xfrm rot="16200000" flipH="1" flipV="1">
            <a:off x="7512456" y="-905148"/>
            <a:ext cx="471855" cy="3700404"/>
          </a:xfrm>
          <a:prstGeom prst="bentConnector3">
            <a:avLst>
              <a:gd name="adj1" fmla="val -48447"/>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C52D9AA-993A-42FB-A9AD-1E016B3CBED0}"/>
              </a:ext>
            </a:extLst>
          </p:cNvPr>
          <p:cNvSpPr txBox="1"/>
          <p:nvPr/>
        </p:nvSpPr>
        <p:spPr>
          <a:xfrm>
            <a:off x="6335956" y="522803"/>
            <a:ext cx="2621312" cy="461665"/>
          </a:xfrm>
          <a:prstGeom prst="rect">
            <a:avLst/>
          </a:prstGeom>
          <a:noFill/>
        </p:spPr>
        <p:txBody>
          <a:bodyPr wrap="square" rtlCol="0">
            <a:spAutoFit/>
          </a:bodyPr>
          <a:lstStyle/>
          <a:p>
            <a:r>
              <a:rPr lang="en-US" sz="1200" dirty="0"/>
              <a:t>4 Different Modules of this </a:t>
            </a:r>
            <a:r>
              <a:rPr lang="en-US" sz="1200" dirty="0" err="1"/>
              <a:t>logistikbus</a:t>
            </a:r>
            <a:r>
              <a:rPr lang="en-US" sz="1200" dirty="0"/>
              <a:t> system</a:t>
            </a:r>
            <a:endParaRPr lang="en-IN" sz="1200" dirty="0"/>
          </a:p>
        </p:txBody>
      </p:sp>
      <p:cxnSp>
        <p:nvCxnSpPr>
          <p:cNvPr id="35" name="Straight Arrow Connector 34">
            <a:extLst>
              <a:ext uri="{FF2B5EF4-FFF2-40B4-BE49-F238E27FC236}">
                <a16:creationId xmlns:a16="http://schemas.microsoft.com/office/drawing/2014/main" id="{1E857EB1-3E96-462D-A118-2C83D9E3D3E4}"/>
              </a:ext>
            </a:extLst>
          </p:cNvPr>
          <p:cNvCxnSpPr>
            <a:stCxn id="5" idx="2"/>
            <a:endCxn id="24" idx="0"/>
          </p:cNvCxnSpPr>
          <p:nvPr/>
        </p:nvCxnSpPr>
        <p:spPr>
          <a:xfrm>
            <a:off x="1544834" y="3573624"/>
            <a:ext cx="0" cy="462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243695-FDA2-40E6-BC44-565CF8513559}"/>
              </a:ext>
            </a:extLst>
          </p:cNvPr>
          <p:cNvCxnSpPr>
            <a:stCxn id="6" idx="2"/>
            <a:endCxn id="25" idx="0"/>
          </p:cNvCxnSpPr>
          <p:nvPr/>
        </p:nvCxnSpPr>
        <p:spPr>
          <a:xfrm flipH="1">
            <a:off x="4498589" y="3573624"/>
            <a:ext cx="1" cy="45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ECFA76-BC6F-471C-A970-DA392B558797}"/>
              </a:ext>
            </a:extLst>
          </p:cNvPr>
          <p:cNvCxnSpPr>
            <a:stCxn id="7" idx="2"/>
            <a:endCxn id="26" idx="0"/>
          </p:cNvCxnSpPr>
          <p:nvPr/>
        </p:nvCxnSpPr>
        <p:spPr>
          <a:xfrm>
            <a:off x="7506800" y="3573624"/>
            <a:ext cx="0" cy="462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4171CA-46F1-4644-9AD7-5884EEC84A6F}"/>
              </a:ext>
            </a:extLst>
          </p:cNvPr>
          <p:cNvCxnSpPr>
            <a:stCxn id="8" idx="2"/>
            <a:endCxn id="27" idx="0"/>
          </p:cNvCxnSpPr>
          <p:nvPr/>
        </p:nvCxnSpPr>
        <p:spPr>
          <a:xfrm>
            <a:off x="10515010" y="3573623"/>
            <a:ext cx="0" cy="45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14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365382" y="429951"/>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a:solidFill>
                  <a:srgbClr val="E30074"/>
                </a:solidFill>
                <a:latin typeface="TeleGrotesk Next Ultra (Headings)"/>
                <a:ea typeface="TeleGrotesk Next" pitchFamily="2" charset="0"/>
                <a:cs typeface="TeleGrotesk Next" pitchFamily="2" charset="0"/>
              </a:rPr>
              <a:t>Other Interfaces Systems :-    </a:t>
            </a:r>
            <a:endParaRPr lang="en-US" sz="2400" b="1">
              <a:solidFill>
                <a:srgbClr val="E30074"/>
              </a:solidFill>
              <a:latin typeface="TeleGrotesk Next Ultra (Headings)"/>
              <a:ea typeface="TeleGrotesk Next" pitchFamily="2" charset="0"/>
              <a:cs typeface="TeleGrotesk Next" pitchFamily="2" charset="0"/>
            </a:endParaRPr>
          </a:p>
        </p:txBody>
      </p:sp>
      <p:sp>
        <p:nvSpPr>
          <p:cNvPr id="8" name="Flowchart: Magnetic Disk 7">
            <a:extLst>
              <a:ext uri="{FF2B5EF4-FFF2-40B4-BE49-F238E27FC236}">
                <a16:creationId xmlns:a16="http://schemas.microsoft.com/office/drawing/2014/main" id="{5B178464-7C7F-4622-921F-2905E7E121CB}"/>
              </a:ext>
            </a:extLst>
          </p:cNvPr>
          <p:cNvSpPr/>
          <p:nvPr/>
        </p:nvSpPr>
        <p:spPr>
          <a:xfrm>
            <a:off x="3049597" y="3578679"/>
            <a:ext cx="1110364" cy="5504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DB</a:t>
            </a:r>
            <a:endParaRPr lang="en-IN" sz="2000"/>
          </a:p>
        </p:txBody>
      </p:sp>
      <p:sp>
        <p:nvSpPr>
          <p:cNvPr id="12" name="Arrow: Pentagon 11">
            <a:extLst>
              <a:ext uri="{FF2B5EF4-FFF2-40B4-BE49-F238E27FC236}">
                <a16:creationId xmlns:a16="http://schemas.microsoft.com/office/drawing/2014/main" id="{66BE1A0F-3AFD-4F0A-8B74-4E8DD34502B1}"/>
              </a:ext>
            </a:extLst>
          </p:cNvPr>
          <p:cNvSpPr/>
          <p:nvPr/>
        </p:nvSpPr>
        <p:spPr>
          <a:xfrm flipH="1">
            <a:off x="4035626" y="3140660"/>
            <a:ext cx="6471248" cy="436678"/>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b="0" i="0" dirty="0">
                <a:solidFill>
                  <a:schemeClr val="bg1"/>
                </a:solidFill>
                <a:effectLst/>
                <a:latin typeface="CorpoS" pitchFamily="2" charset="0"/>
              </a:rPr>
              <a:t>The Logistikbus database has a connection to the RIMS server where all calculations are conducted</a:t>
            </a:r>
            <a:endParaRPr lang="en-IN" sz="1400" dirty="0">
              <a:solidFill>
                <a:schemeClr val="bg1"/>
              </a:solidFill>
            </a:endParaRPr>
          </a:p>
        </p:txBody>
      </p:sp>
      <p:sp>
        <p:nvSpPr>
          <p:cNvPr id="13" name="Rectangle: Rounded Corners 12">
            <a:extLst>
              <a:ext uri="{FF2B5EF4-FFF2-40B4-BE49-F238E27FC236}">
                <a16:creationId xmlns:a16="http://schemas.microsoft.com/office/drawing/2014/main" id="{E937038E-E8D3-4261-B21A-549C55D1998B}"/>
              </a:ext>
            </a:extLst>
          </p:cNvPr>
          <p:cNvSpPr/>
          <p:nvPr/>
        </p:nvSpPr>
        <p:spPr>
          <a:xfrm>
            <a:off x="4963366" y="1508166"/>
            <a:ext cx="1726142" cy="479689"/>
          </a:xfrm>
          <a:prstGeom prst="round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n w="10160">
                  <a:solidFill>
                    <a:schemeClr val="accent5"/>
                  </a:solidFill>
                  <a:prstDash val="solid"/>
                </a:ln>
                <a:solidFill>
                  <a:schemeClr val="bg1"/>
                </a:solidFill>
                <a:effectLst>
                  <a:outerShdw blurRad="38100" dist="22860" dir="5400000" algn="tl" rotWithShape="0">
                    <a:srgbClr val="000000">
                      <a:alpha val="30000"/>
                    </a:srgbClr>
                  </a:outerShdw>
                </a:effectLst>
                <a:latin typeface="CorpoS" pitchFamily="2" charset="0"/>
              </a:rPr>
              <a:t>U</a:t>
            </a:r>
            <a:r>
              <a:rPr lang="en-US" sz="1600" b="1" i="0">
                <a:ln w="10160">
                  <a:solidFill>
                    <a:schemeClr val="accent5"/>
                  </a:solidFill>
                  <a:prstDash val="solid"/>
                </a:ln>
                <a:solidFill>
                  <a:schemeClr val="bg1"/>
                </a:solidFill>
                <a:effectLst>
                  <a:outerShdw blurRad="38100" dist="22860" dir="5400000" algn="tl" rotWithShape="0">
                    <a:srgbClr val="000000">
                      <a:alpha val="30000"/>
                    </a:srgbClr>
                  </a:outerShdw>
                </a:effectLst>
                <a:latin typeface="CorpoS" pitchFamily="2" charset="0"/>
              </a:rPr>
              <a:t>ser</a:t>
            </a:r>
            <a:r>
              <a:rPr lang="en-US" sz="1600" b="1" i="0">
                <a:solidFill>
                  <a:schemeClr val="bg1"/>
                </a:solidFill>
                <a:effectLst/>
                <a:latin typeface="CorpoS" pitchFamily="2" charset="0"/>
              </a:rPr>
              <a:t> </a:t>
            </a:r>
            <a:r>
              <a:rPr lang="en-US" sz="1600" b="1">
                <a:ln w="10160">
                  <a:solidFill>
                    <a:schemeClr val="accent5"/>
                  </a:solidFill>
                  <a:prstDash val="solid"/>
                </a:ln>
                <a:solidFill>
                  <a:schemeClr val="bg1"/>
                </a:solidFill>
                <a:effectLst>
                  <a:outerShdw blurRad="38100" dist="22860" dir="5400000" algn="tl" rotWithShape="0">
                    <a:srgbClr val="000000">
                      <a:alpha val="30000"/>
                    </a:srgbClr>
                  </a:outerShdw>
                </a:effectLst>
                <a:latin typeface="CorpoS" pitchFamily="2" charset="0"/>
              </a:rPr>
              <a:t>I</a:t>
            </a:r>
            <a:r>
              <a:rPr lang="en-US" sz="1600" b="1" i="0">
                <a:ln w="10160">
                  <a:solidFill>
                    <a:schemeClr val="accent5"/>
                  </a:solidFill>
                  <a:prstDash val="solid"/>
                </a:ln>
                <a:solidFill>
                  <a:schemeClr val="bg1"/>
                </a:solidFill>
                <a:effectLst>
                  <a:outerShdw blurRad="38100" dist="22860" dir="5400000" algn="tl" rotWithShape="0">
                    <a:srgbClr val="000000">
                      <a:alpha val="30000"/>
                    </a:srgbClr>
                  </a:outerShdw>
                </a:effectLst>
                <a:latin typeface="CorpoS" pitchFamily="2" charset="0"/>
              </a:rPr>
              <a:t>nterfaces</a:t>
            </a:r>
            <a:endParaRPr lang="en-IN" sz="1600" b="1">
              <a:solidFill>
                <a:schemeClr val="bg1"/>
              </a:solidFill>
            </a:endParaRPr>
          </a:p>
        </p:txBody>
      </p:sp>
      <p:sp>
        <p:nvSpPr>
          <p:cNvPr id="14" name="Rectangle 13">
            <a:extLst>
              <a:ext uri="{FF2B5EF4-FFF2-40B4-BE49-F238E27FC236}">
                <a16:creationId xmlns:a16="http://schemas.microsoft.com/office/drawing/2014/main" id="{3A6B46E5-46CD-42D6-9988-6415A1CAF81F}"/>
              </a:ext>
            </a:extLst>
          </p:cNvPr>
          <p:cNvSpPr/>
          <p:nvPr/>
        </p:nvSpPr>
        <p:spPr>
          <a:xfrm>
            <a:off x="3049597" y="2502230"/>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DIMS/RIMS</a:t>
            </a:r>
            <a:endParaRPr lang="en-IN" sz="1400" b="1" dirty="0">
              <a:solidFill>
                <a:schemeClr val="bg1"/>
              </a:solidFill>
            </a:endParaRPr>
          </a:p>
        </p:txBody>
      </p:sp>
      <p:sp>
        <p:nvSpPr>
          <p:cNvPr id="15" name="Rectangle 14">
            <a:extLst>
              <a:ext uri="{FF2B5EF4-FFF2-40B4-BE49-F238E27FC236}">
                <a16:creationId xmlns:a16="http://schemas.microsoft.com/office/drawing/2014/main" id="{8CB7B191-3BF2-4549-B122-3C1F3C7214D8}"/>
              </a:ext>
            </a:extLst>
          </p:cNvPr>
          <p:cNvSpPr/>
          <p:nvPr/>
        </p:nvSpPr>
        <p:spPr>
          <a:xfrm>
            <a:off x="4478442" y="2502230"/>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SCOT</a:t>
            </a:r>
            <a:endParaRPr lang="en-IN" sz="1400" b="1">
              <a:solidFill>
                <a:schemeClr val="bg1"/>
              </a:solidFill>
            </a:endParaRPr>
          </a:p>
        </p:txBody>
      </p:sp>
      <p:sp>
        <p:nvSpPr>
          <p:cNvPr id="16" name="Rectangle 15">
            <a:extLst>
              <a:ext uri="{FF2B5EF4-FFF2-40B4-BE49-F238E27FC236}">
                <a16:creationId xmlns:a16="http://schemas.microsoft.com/office/drawing/2014/main" id="{1C0368E2-E64F-43D7-8E79-481B64CB7128}"/>
              </a:ext>
            </a:extLst>
          </p:cNvPr>
          <p:cNvSpPr/>
          <p:nvPr/>
        </p:nvSpPr>
        <p:spPr>
          <a:xfrm>
            <a:off x="5907287" y="2501047"/>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SICOS</a:t>
            </a:r>
            <a:endParaRPr lang="en-IN" sz="1400" b="1">
              <a:solidFill>
                <a:schemeClr val="bg1"/>
              </a:solidFill>
            </a:endParaRPr>
          </a:p>
        </p:txBody>
      </p:sp>
      <p:sp>
        <p:nvSpPr>
          <p:cNvPr id="17" name="Rectangle 16">
            <a:extLst>
              <a:ext uri="{FF2B5EF4-FFF2-40B4-BE49-F238E27FC236}">
                <a16:creationId xmlns:a16="http://schemas.microsoft.com/office/drawing/2014/main" id="{E6C855EA-1160-4307-B052-CBF35308EBCD}"/>
              </a:ext>
            </a:extLst>
          </p:cNvPr>
          <p:cNvSpPr/>
          <p:nvPr/>
        </p:nvSpPr>
        <p:spPr>
          <a:xfrm>
            <a:off x="7273271" y="2494879"/>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bg1"/>
                </a:solidFill>
              </a:rPr>
              <a:t>StarOrder</a:t>
            </a:r>
            <a:endParaRPr lang="en-IN" sz="1400" b="1">
              <a:solidFill>
                <a:schemeClr val="bg1"/>
              </a:solidFill>
            </a:endParaRPr>
          </a:p>
        </p:txBody>
      </p:sp>
      <p:cxnSp>
        <p:nvCxnSpPr>
          <p:cNvPr id="35" name="Straight Connector 34">
            <a:extLst>
              <a:ext uri="{FF2B5EF4-FFF2-40B4-BE49-F238E27FC236}">
                <a16:creationId xmlns:a16="http://schemas.microsoft.com/office/drawing/2014/main" id="{A3A62859-0872-4A05-ACE9-B002A38C9387}"/>
              </a:ext>
            </a:extLst>
          </p:cNvPr>
          <p:cNvCxnSpPr/>
          <p:nvPr/>
        </p:nvCxnSpPr>
        <p:spPr>
          <a:xfrm>
            <a:off x="3629068" y="2309546"/>
            <a:ext cx="41054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D02BE22-D34C-448F-9E41-F1D1C058F045}"/>
              </a:ext>
            </a:extLst>
          </p:cNvPr>
          <p:cNvCxnSpPr>
            <a:stCxn id="13" idx="2"/>
          </p:cNvCxnSpPr>
          <p:nvPr/>
        </p:nvCxnSpPr>
        <p:spPr>
          <a:xfrm>
            <a:off x="5826437" y="1987855"/>
            <a:ext cx="0" cy="32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A392B6-1004-4159-89C6-F31C5E1188C0}"/>
              </a:ext>
            </a:extLst>
          </p:cNvPr>
          <p:cNvCxnSpPr/>
          <p:nvPr/>
        </p:nvCxnSpPr>
        <p:spPr>
          <a:xfrm>
            <a:off x="3629068" y="2309546"/>
            <a:ext cx="0" cy="17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1CF56B-7599-4C10-8E8E-A41D27B2CAF5}"/>
              </a:ext>
            </a:extLst>
          </p:cNvPr>
          <p:cNvCxnSpPr/>
          <p:nvPr/>
        </p:nvCxnSpPr>
        <p:spPr>
          <a:xfrm>
            <a:off x="5033624" y="2309546"/>
            <a:ext cx="0" cy="17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BCBE84E-12DC-4FAD-A386-B8F3EEB60EB6}"/>
              </a:ext>
            </a:extLst>
          </p:cNvPr>
          <p:cNvCxnSpPr>
            <a:endCxn id="16" idx="0"/>
          </p:cNvCxnSpPr>
          <p:nvPr/>
        </p:nvCxnSpPr>
        <p:spPr>
          <a:xfrm>
            <a:off x="6462469" y="2309546"/>
            <a:ext cx="0" cy="191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A89BD50-F6CF-4BFF-8C9B-958237B2BDE4}"/>
              </a:ext>
            </a:extLst>
          </p:cNvPr>
          <p:cNvCxnSpPr/>
          <p:nvPr/>
        </p:nvCxnSpPr>
        <p:spPr>
          <a:xfrm>
            <a:off x="7734537" y="2309546"/>
            <a:ext cx="0" cy="18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7D7E2D-4C29-44A7-9DCE-C901A356FAC4}"/>
              </a:ext>
            </a:extLst>
          </p:cNvPr>
          <p:cNvCxnSpPr>
            <a:cxnSpLocks/>
          </p:cNvCxnSpPr>
          <p:nvPr/>
        </p:nvCxnSpPr>
        <p:spPr>
          <a:xfrm flipH="1">
            <a:off x="3629068" y="3002948"/>
            <a:ext cx="3282" cy="56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63D5222-69F0-4B56-816B-B88A2D1877DF}"/>
              </a:ext>
            </a:extLst>
          </p:cNvPr>
          <p:cNvSpPr txBox="1"/>
          <p:nvPr/>
        </p:nvSpPr>
        <p:spPr>
          <a:xfrm>
            <a:off x="4478442" y="4240767"/>
            <a:ext cx="4453797" cy="338554"/>
          </a:xfrm>
          <a:prstGeom prst="rect">
            <a:avLst/>
          </a:prstGeom>
          <a:noFill/>
        </p:spPr>
        <p:txBody>
          <a:bodyPr wrap="square">
            <a:spAutoFit/>
          </a:bodyPr>
          <a:lstStyle/>
          <a:p>
            <a:r>
              <a:rPr lang="en-US" sz="1600" b="1">
                <a:solidFill>
                  <a:srgbClr val="000000"/>
                </a:solidFill>
                <a:latin typeface="CorpoS" pitchFamily="2" charset="0"/>
              </a:rPr>
              <a:t>E</a:t>
            </a:r>
            <a:r>
              <a:rPr lang="en-US" sz="1600" b="1" i="0">
                <a:solidFill>
                  <a:srgbClr val="000000"/>
                </a:solidFill>
                <a:effectLst/>
                <a:latin typeface="CorpoS" pitchFamily="2" charset="0"/>
              </a:rPr>
              <a:t>xternal systems storage in the database.</a:t>
            </a:r>
          </a:p>
        </p:txBody>
      </p:sp>
      <p:sp>
        <p:nvSpPr>
          <p:cNvPr id="52" name="TextBox 51">
            <a:extLst>
              <a:ext uri="{FF2B5EF4-FFF2-40B4-BE49-F238E27FC236}">
                <a16:creationId xmlns:a16="http://schemas.microsoft.com/office/drawing/2014/main" id="{C0332BF3-DC7A-4693-944F-A16CE0F5E558}"/>
              </a:ext>
            </a:extLst>
          </p:cNvPr>
          <p:cNvSpPr txBox="1"/>
          <p:nvPr/>
        </p:nvSpPr>
        <p:spPr>
          <a:xfrm>
            <a:off x="1067325" y="4637528"/>
            <a:ext cx="4927625" cy="1169551"/>
          </a:xfrm>
          <a:prstGeom prst="rect">
            <a:avLst/>
          </a:prstGeom>
          <a:solidFill>
            <a:srgbClr val="E30074"/>
          </a:solidFill>
        </p:spPr>
        <p:txBody>
          <a:bodyPr wrap="square">
            <a:spAutoFit/>
          </a:bodyPr>
          <a:lstStyle/>
          <a:p>
            <a:pPr marL="742950" lvl="1" indent="-285750">
              <a:buFont typeface="Wingdings" panose="05000000000000000000" pitchFamily="2" charset="2"/>
              <a:buChar char="Ø"/>
            </a:pPr>
            <a:r>
              <a:rPr lang="en-US" sz="1400" b="0" i="0">
                <a:solidFill>
                  <a:schemeClr val="bg1"/>
                </a:solidFill>
                <a:effectLst/>
                <a:latin typeface="CorpoS" pitchFamily="2" charset="0"/>
              </a:rPr>
              <a:t>Daimler retail dealerships’ dealer management systems (DMS): </a:t>
            </a:r>
          </a:p>
          <a:p>
            <a:pPr marL="742950" lvl="1" indent="-285750">
              <a:buFont typeface="Wingdings" panose="05000000000000000000" pitchFamily="2" charset="2"/>
              <a:buChar char="Ø"/>
            </a:pPr>
            <a:r>
              <a:rPr lang="en-US" sz="1400" b="0" i="0">
                <a:solidFill>
                  <a:schemeClr val="bg1"/>
                </a:solidFill>
                <a:effectLst/>
                <a:latin typeface="CorpoS" pitchFamily="2" charset="0"/>
              </a:rPr>
              <a:t>Autoline 8.3</a:t>
            </a:r>
          </a:p>
          <a:p>
            <a:pPr marL="742950" lvl="1" indent="-285750">
              <a:buFont typeface="Wingdings" panose="05000000000000000000" pitchFamily="2" charset="2"/>
              <a:buChar char="Ø"/>
            </a:pPr>
            <a:r>
              <a:rPr lang="en-US" sz="1400" b="0" i="0" err="1">
                <a:solidFill>
                  <a:schemeClr val="bg1"/>
                </a:solidFill>
                <a:effectLst/>
                <a:latin typeface="CorpoS" pitchFamily="2" charset="0"/>
              </a:rPr>
              <a:t>Cogestib</a:t>
            </a:r>
            <a:endParaRPr lang="en-US" sz="1400" b="0" i="0">
              <a:solidFill>
                <a:schemeClr val="bg1"/>
              </a:solidFill>
              <a:effectLst/>
              <a:latin typeface="CorpoS" pitchFamily="2" charset="0"/>
            </a:endParaRPr>
          </a:p>
          <a:p>
            <a:pPr marL="742950" lvl="1" indent="-285750">
              <a:buFont typeface="Wingdings" panose="05000000000000000000" pitchFamily="2" charset="2"/>
              <a:buChar char="Ø"/>
            </a:pPr>
            <a:r>
              <a:rPr lang="en-US" sz="1400" b="0" i="0">
                <a:solidFill>
                  <a:schemeClr val="bg1"/>
                </a:solidFill>
                <a:effectLst/>
                <a:latin typeface="CorpoS" pitchFamily="2" charset="0"/>
              </a:rPr>
              <a:t>DAS Navision</a:t>
            </a:r>
            <a:endParaRPr lang="en-US" sz="1400">
              <a:solidFill>
                <a:schemeClr val="bg1"/>
              </a:solidFill>
              <a:latin typeface="CorpoS" pitchFamily="2" charset="0"/>
            </a:endParaRPr>
          </a:p>
        </p:txBody>
      </p:sp>
      <p:sp>
        <p:nvSpPr>
          <p:cNvPr id="2" name="TextBox 1">
            <a:extLst>
              <a:ext uri="{FF2B5EF4-FFF2-40B4-BE49-F238E27FC236}">
                <a16:creationId xmlns:a16="http://schemas.microsoft.com/office/drawing/2014/main" id="{935F1A39-2311-4E45-B552-EA764D8EB17A}"/>
              </a:ext>
            </a:extLst>
          </p:cNvPr>
          <p:cNvSpPr txBox="1"/>
          <p:nvPr/>
        </p:nvSpPr>
        <p:spPr>
          <a:xfrm>
            <a:off x="2383284" y="996787"/>
            <a:ext cx="6831742" cy="646331"/>
          </a:xfrm>
          <a:prstGeom prst="rect">
            <a:avLst/>
          </a:prstGeom>
          <a:noFill/>
        </p:spPr>
        <p:txBody>
          <a:bodyPr wrap="none" rtlCol="0">
            <a:spAutoFit/>
          </a:bodyPr>
          <a:lstStyle/>
          <a:p>
            <a:r>
              <a:rPr lang="en-US" b="0" i="0" dirty="0">
                <a:solidFill>
                  <a:srgbClr val="000000"/>
                </a:solidFill>
                <a:effectLst/>
                <a:latin typeface="CorpoS" pitchFamily="2" charset="0"/>
              </a:rPr>
              <a:t>Logistikbus has interfaces to company suppliers and other dealerships  </a:t>
            </a:r>
          </a:p>
          <a:p>
            <a:endParaRPr lang="en-IN" dirty="0"/>
          </a:p>
        </p:txBody>
      </p:sp>
      <p:sp>
        <p:nvSpPr>
          <p:cNvPr id="3" name="TextBox 2">
            <a:extLst>
              <a:ext uri="{FF2B5EF4-FFF2-40B4-BE49-F238E27FC236}">
                <a16:creationId xmlns:a16="http://schemas.microsoft.com/office/drawing/2014/main" id="{D64215CD-E45E-47D4-BDEF-1720BC5450C7}"/>
              </a:ext>
            </a:extLst>
          </p:cNvPr>
          <p:cNvSpPr txBox="1"/>
          <p:nvPr/>
        </p:nvSpPr>
        <p:spPr>
          <a:xfrm>
            <a:off x="6096000" y="4637529"/>
            <a:ext cx="4927625" cy="1169551"/>
          </a:xfrm>
          <a:prstGeom prst="rect">
            <a:avLst/>
          </a:prstGeom>
          <a:solidFill>
            <a:srgbClr val="E30074"/>
          </a:solidFill>
        </p:spPr>
        <p:txBody>
          <a:bodyPr wrap="square" rtlCol="0">
            <a:spAutoFit/>
          </a:bodyPr>
          <a:lstStyle/>
          <a:p>
            <a:pPr marL="742950" lvl="1" indent="-285750">
              <a:buFont typeface="Wingdings" panose="05000000000000000000" pitchFamily="2" charset="2"/>
              <a:buChar char="Ø"/>
            </a:pPr>
            <a:r>
              <a:rPr lang="en-US" sz="1400" b="0" i="0">
                <a:solidFill>
                  <a:schemeClr val="bg1"/>
                </a:solidFill>
                <a:effectLst/>
                <a:latin typeface="CorpoS" pitchFamily="2" charset="0"/>
              </a:rPr>
              <a:t>Davis</a:t>
            </a:r>
          </a:p>
          <a:p>
            <a:pPr marL="742950" lvl="1" indent="-285750">
              <a:buFont typeface="Wingdings" panose="05000000000000000000" pitchFamily="2" charset="2"/>
              <a:buChar char="Ø"/>
            </a:pPr>
            <a:r>
              <a:rPr lang="en-US" sz="1400" b="0" i="0" err="1">
                <a:solidFill>
                  <a:schemeClr val="bg1"/>
                </a:solidFill>
                <a:effectLst/>
                <a:latin typeface="CorpoS" pitchFamily="2" charset="0"/>
              </a:rPr>
              <a:t>Kobra</a:t>
            </a:r>
            <a:endParaRPr lang="en-US" sz="1400" b="0" i="0">
              <a:solidFill>
                <a:schemeClr val="bg1"/>
              </a:solidFill>
              <a:effectLst/>
              <a:latin typeface="CorpoS" pitchFamily="2" charset="0"/>
            </a:endParaRPr>
          </a:p>
          <a:p>
            <a:pPr marL="742950" lvl="1" indent="-285750">
              <a:buFont typeface="Wingdings" panose="05000000000000000000" pitchFamily="2" charset="2"/>
              <a:buChar char="Ø"/>
            </a:pPr>
            <a:r>
              <a:rPr lang="en-US" sz="1400" b="0" i="0">
                <a:solidFill>
                  <a:schemeClr val="bg1"/>
                </a:solidFill>
                <a:effectLst/>
                <a:latin typeface="CorpoS" pitchFamily="2" charset="0"/>
              </a:rPr>
              <a:t>SPICS</a:t>
            </a:r>
          </a:p>
          <a:p>
            <a:pPr marL="742950" lvl="1" indent="-285750">
              <a:buFont typeface="Wingdings" panose="05000000000000000000" pitchFamily="2" charset="2"/>
              <a:buChar char="Ø"/>
            </a:pPr>
            <a:r>
              <a:rPr lang="en-US" sz="1400" b="0" i="0">
                <a:solidFill>
                  <a:schemeClr val="bg1"/>
                </a:solidFill>
                <a:effectLst/>
                <a:latin typeface="CorpoS" pitchFamily="2" charset="0"/>
              </a:rPr>
              <a:t>V1 (order processing in the GLC, </a:t>
            </a:r>
            <a:r>
              <a:rPr lang="en-US" sz="1400" b="0" i="0" err="1">
                <a:solidFill>
                  <a:schemeClr val="bg1"/>
                </a:solidFill>
                <a:effectLst/>
                <a:latin typeface="CorpoS" pitchFamily="2" charset="0"/>
              </a:rPr>
              <a:t>e.g</a:t>
            </a:r>
            <a:r>
              <a:rPr lang="en-US" sz="1400" b="0" i="0">
                <a:solidFill>
                  <a:schemeClr val="bg1"/>
                </a:solidFill>
                <a:effectLst/>
                <a:latin typeface="CorpoS" pitchFamily="2" charset="0"/>
              </a:rPr>
              <a:t> for Unimog)</a:t>
            </a:r>
          </a:p>
          <a:p>
            <a:pPr marL="742950" lvl="1" indent="-285750">
              <a:buFont typeface="Wingdings" panose="05000000000000000000" pitchFamily="2" charset="2"/>
              <a:buChar char="Ø"/>
            </a:pPr>
            <a:r>
              <a:rPr lang="en-US" sz="1400" b="0" i="0" err="1">
                <a:solidFill>
                  <a:schemeClr val="bg1"/>
                </a:solidFill>
                <a:effectLst/>
                <a:latin typeface="CorpoS" pitchFamily="2" charset="0"/>
              </a:rPr>
              <a:t>EvoBus</a:t>
            </a:r>
            <a:endParaRPr lang="en-US" sz="1400" b="0" i="0">
              <a:solidFill>
                <a:schemeClr val="bg1"/>
              </a:solidFill>
              <a:effectLst/>
              <a:latin typeface="CorpoS" pitchFamily="2" charset="0"/>
            </a:endParaRPr>
          </a:p>
        </p:txBody>
      </p:sp>
      <p:sp>
        <p:nvSpPr>
          <p:cNvPr id="21" name="Rectangle 20">
            <a:extLst>
              <a:ext uri="{FF2B5EF4-FFF2-40B4-BE49-F238E27FC236}">
                <a16:creationId xmlns:a16="http://schemas.microsoft.com/office/drawing/2014/main" id="{B55E2191-67ED-4BED-A12D-D8AB5BFC617B}"/>
              </a:ext>
            </a:extLst>
          </p:cNvPr>
          <p:cNvSpPr/>
          <p:nvPr/>
        </p:nvSpPr>
        <p:spPr>
          <a:xfrm>
            <a:off x="8545338" y="2483358"/>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StarOrder</a:t>
            </a:r>
            <a:r>
              <a:rPr lang="en-US" sz="1400" b="1" dirty="0">
                <a:solidFill>
                  <a:schemeClr val="bg1"/>
                </a:solidFill>
              </a:rPr>
              <a:t> +</a:t>
            </a:r>
            <a:endParaRPr lang="en-IN" sz="1400" b="1" dirty="0">
              <a:solidFill>
                <a:schemeClr val="bg1"/>
              </a:solidFill>
            </a:endParaRPr>
          </a:p>
        </p:txBody>
      </p:sp>
      <p:sp>
        <p:nvSpPr>
          <p:cNvPr id="22" name="Rectangle 21">
            <a:extLst>
              <a:ext uri="{FF2B5EF4-FFF2-40B4-BE49-F238E27FC236}">
                <a16:creationId xmlns:a16="http://schemas.microsoft.com/office/drawing/2014/main" id="{A1EAD492-8F84-4595-8300-97489F40486F}"/>
              </a:ext>
            </a:extLst>
          </p:cNvPr>
          <p:cNvSpPr/>
          <p:nvPr/>
        </p:nvSpPr>
        <p:spPr>
          <a:xfrm>
            <a:off x="9788270" y="2475636"/>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CORS</a:t>
            </a:r>
            <a:endParaRPr lang="en-IN" sz="1400" b="1" dirty="0">
              <a:solidFill>
                <a:schemeClr val="bg1"/>
              </a:solidFill>
            </a:endParaRPr>
          </a:p>
        </p:txBody>
      </p:sp>
      <p:sp>
        <p:nvSpPr>
          <p:cNvPr id="23" name="Rectangle 22">
            <a:extLst>
              <a:ext uri="{FF2B5EF4-FFF2-40B4-BE49-F238E27FC236}">
                <a16:creationId xmlns:a16="http://schemas.microsoft.com/office/drawing/2014/main" id="{07D00B0C-4035-48A8-AE7F-36F629A6532C}"/>
              </a:ext>
            </a:extLst>
          </p:cNvPr>
          <p:cNvSpPr/>
          <p:nvPr/>
        </p:nvSpPr>
        <p:spPr>
          <a:xfrm>
            <a:off x="1835712" y="2502230"/>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STOX</a:t>
            </a:r>
            <a:endParaRPr lang="en-IN" sz="1400" b="1" dirty="0">
              <a:solidFill>
                <a:schemeClr val="bg1"/>
              </a:solidFill>
            </a:endParaRPr>
          </a:p>
        </p:txBody>
      </p:sp>
      <p:sp>
        <p:nvSpPr>
          <p:cNvPr id="24" name="Rectangle 23">
            <a:extLst>
              <a:ext uri="{FF2B5EF4-FFF2-40B4-BE49-F238E27FC236}">
                <a16:creationId xmlns:a16="http://schemas.microsoft.com/office/drawing/2014/main" id="{CBEABC09-98EA-4B7B-946F-81244A9B3F6A}"/>
              </a:ext>
            </a:extLst>
          </p:cNvPr>
          <p:cNvSpPr/>
          <p:nvPr/>
        </p:nvSpPr>
        <p:spPr>
          <a:xfrm>
            <a:off x="621827" y="2479250"/>
            <a:ext cx="1103278" cy="532718"/>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SCART</a:t>
            </a:r>
            <a:endParaRPr lang="en-IN" sz="1400" b="1" dirty="0">
              <a:solidFill>
                <a:schemeClr val="bg1"/>
              </a:solidFill>
            </a:endParaRPr>
          </a:p>
        </p:txBody>
      </p:sp>
      <p:sp>
        <p:nvSpPr>
          <p:cNvPr id="25" name="Rectangle 24">
            <a:extLst>
              <a:ext uri="{FF2B5EF4-FFF2-40B4-BE49-F238E27FC236}">
                <a16:creationId xmlns:a16="http://schemas.microsoft.com/office/drawing/2014/main" id="{85436F70-A47B-4FA2-9D45-748DD9614A55}"/>
              </a:ext>
            </a:extLst>
          </p:cNvPr>
          <p:cNvSpPr/>
          <p:nvPr/>
        </p:nvSpPr>
        <p:spPr>
          <a:xfrm>
            <a:off x="11014991" y="2475636"/>
            <a:ext cx="1110364" cy="508069"/>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LBPS</a:t>
            </a:r>
            <a:endParaRPr lang="en-IN" sz="1400" b="1" dirty="0">
              <a:solidFill>
                <a:schemeClr val="bg1"/>
              </a:solidFill>
            </a:endParaRPr>
          </a:p>
        </p:txBody>
      </p:sp>
    </p:spTree>
    <p:extLst>
      <p:ext uri="{BB962C8B-B14F-4D97-AF65-F5344CB8AC3E}">
        <p14:creationId xmlns:p14="http://schemas.microsoft.com/office/powerpoint/2010/main" val="179580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280536" y="429951"/>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a:solidFill>
                  <a:srgbClr val="E30074"/>
                </a:solidFill>
                <a:latin typeface="TeleGrotesk Next Ultra (Headings)"/>
                <a:ea typeface="TeleGrotesk Next" pitchFamily="2" charset="0"/>
                <a:cs typeface="TeleGrotesk Next" pitchFamily="2" charset="0"/>
              </a:rPr>
              <a:t>Master and Confidential Data :-</a:t>
            </a:r>
            <a:endParaRPr lang="en-US" sz="2400" b="1">
              <a:solidFill>
                <a:srgbClr val="E30074"/>
              </a:solidFill>
              <a:latin typeface="TeleGrotesk Next Ultra (Headings)"/>
              <a:ea typeface="TeleGrotesk Next" pitchFamily="2" charset="0"/>
              <a:cs typeface="TeleGrotesk Next" pitchFamily="2" charset="0"/>
            </a:endParaRPr>
          </a:p>
        </p:txBody>
      </p:sp>
      <p:sp>
        <p:nvSpPr>
          <p:cNvPr id="2" name="Rectangle 1">
            <a:extLst>
              <a:ext uri="{FF2B5EF4-FFF2-40B4-BE49-F238E27FC236}">
                <a16:creationId xmlns:a16="http://schemas.microsoft.com/office/drawing/2014/main" id="{336E0698-C6C5-4EB9-B35E-2BEF587BF283}"/>
              </a:ext>
            </a:extLst>
          </p:cNvPr>
          <p:cNvSpPr/>
          <p:nvPr/>
        </p:nvSpPr>
        <p:spPr>
          <a:xfrm>
            <a:off x="1523413" y="3059983"/>
            <a:ext cx="1981199" cy="746450"/>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kern="1200">
              <a:ea typeface="+mj-ea"/>
              <a:cs typeface="+mj-cs"/>
            </a:endParaRPr>
          </a:p>
          <a:p>
            <a:pPr algn="ctr"/>
            <a:r>
              <a:rPr lang="en-US" sz="1200" b="1" kern="1200">
                <a:ea typeface="+mj-ea"/>
                <a:cs typeface="+mj-cs"/>
              </a:rPr>
              <a:t>Global parts master information</a:t>
            </a:r>
          </a:p>
          <a:p>
            <a:pPr algn="ctr"/>
            <a:endParaRPr lang="en-US" sz="1200" b="1">
              <a:ea typeface="+mj-ea"/>
              <a:cs typeface="+mj-cs"/>
            </a:endParaRPr>
          </a:p>
          <a:p>
            <a:pPr algn="ctr"/>
            <a:r>
              <a:rPr lang="en-US" sz="1200" b="1" kern="1200">
                <a:ea typeface="+mj-ea"/>
                <a:cs typeface="+mj-cs"/>
              </a:rPr>
              <a:t> (Entire Supply Chain)</a:t>
            </a:r>
          </a:p>
          <a:p>
            <a:pPr algn="ctr"/>
            <a:endParaRPr lang="en-IN" sz="1200">
              <a:highlight>
                <a:srgbClr val="FF0000"/>
              </a:highlight>
            </a:endParaRPr>
          </a:p>
        </p:txBody>
      </p:sp>
      <p:sp>
        <p:nvSpPr>
          <p:cNvPr id="3" name="Rectangle 2">
            <a:extLst>
              <a:ext uri="{FF2B5EF4-FFF2-40B4-BE49-F238E27FC236}">
                <a16:creationId xmlns:a16="http://schemas.microsoft.com/office/drawing/2014/main" id="{532F026E-E034-49FD-B83B-5E5E30630A8B}"/>
              </a:ext>
            </a:extLst>
          </p:cNvPr>
          <p:cNvSpPr/>
          <p:nvPr/>
        </p:nvSpPr>
        <p:spPr>
          <a:xfrm>
            <a:off x="4394130" y="3059983"/>
            <a:ext cx="2164702" cy="746450"/>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kern="1200">
              <a:solidFill>
                <a:schemeClr val="bg1"/>
              </a:solidFill>
              <a:ea typeface="+mj-ea"/>
              <a:cs typeface="+mj-cs"/>
            </a:endParaRPr>
          </a:p>
          <a:p>
            <a:pPr algn="ctr"/>
            <a:r>
              <a:rPr lang="en-US" sz="1200" b="1" kern="1200">
                <a:solidFill>
                  <a:schemeClr val="bg1"/>
                </a:solidFill>
                <a:ea typeface="+mj-ea"/>
                <a:cs typeface="+mj-cs"/>
              </a:rPr>
              <a:t>National parts master information</a:t>
            </a:r>
          </a:p>
          <a:p>
            <a:pPr algn="ctr"/>
            <a:endParaRPr lang="en-US" sz="1200" b="1">
              <a:solidFill>
                <a:schemeClr val="bg1"/>
              </a:solidFill>
              <a:ea typeface="+mj-ea"/>
              <a:cs typeface="+mj-cs"/>
            </a:endParaRPr>
          </a:p>
          <a:p>
            <a:pPr algn="ctr"/>
            <a:r>
              <a:rPr lang="en-US" sz="1200" b="1" kern="1200">
                <a:solidFill>
                  <a:schemeClr val="bg1"/>
                </a:solidFill>
                <a:ea typeface="+mj-ea"/>
                <a:cs typeface="+mj-cs"/>
              </a:rPr>
              <a:t> (</a:t>
            </a:r>
            <a:r>
              <a:rPr lang="en-IN" sz="1200" b="1" kern="1200">
                <a:solidFill>
                  <a:schemeClr val="bg1"/>
                </a:solidFill>
                <a:latin typeface="CorpoS" pitchFamily="2" charset="0"/>
                <a:ea typeface="+mj-ea"/>
                <a:cs typeface="+mj-cs"/>
              </a:rPr>
              <a:t>A</a:t>
            </a:r>
            <a:r>
              <a:rPr lang="en-IN" sz="1200" b="1" i="0">
                <a:solidFill>
                  <a:schemeClr val="bg1"/>
                </a:solidFill>
                <a:effectLst/>
                <a:latin typeface="CorpoS" pitchFamily="2" charset="0"/>
              </a:rPr>
              <a:t>ll country-specific</a:t>
            </a:r>
            <a:r>
              <a:rPr lang="en-US" sz="1200" b="1" kern="1200">
                <a:solidFill>
                  <a:schemeClr val="bg1"/>
                </a:solidFill>
                <a:ea typeface="+mj-ea"/>
                <a:cs typeface="+mj-cs"/>
              </a:rPr>
              <a:t>)</a:t>
            </a:r>
          </a:p>
          <a:p>
            <a:pPr algn="ctr"/>
            <a:endParaRPr lang="en-IN" sz="1200">
              <a:solidFill>
                <a:schemeClr val="bg1"/>
              </a:solidFill>
            </a:endParaRPr>
          </a:p>
        </p:txBody>
      </p:sp>
      <p:sp>
        <p:nvSpPr>
          <p:cNvPr id="6" name="Rectangle 5">
            <a:extLst>
              <a:ext uri="{FF2B5EF4-FFF2-40B4-BE49-F238E27FC236}">
                <a16:creationId xmlns:a16="http://schemas.microsoft.com/office/drawing/2014/main" id="{776EF2F0-2971-4053-9522-5D9F978CADD3}"/>
              </a:ext>
            </a:extLst>
          </p:cNvPr>
          <p:cNvSpPr/>
          <p:nvPr/>
        </p:nvSpPr>
        <p:spPr>
          <a:xfrm>
            <a:off x="7964646" y="3059983"/>
            <a:ext cx="2164702" cy="746450"/>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kern="1200">
              <a:solidFill>
                <a:schemeClr val="bg1"/>
              </a:solidFill>
              <a:ea typeface="+mj-ea"/>
              <a:cs typeface="+mj-cs"/>
            </a:endParaRPr>
          </a:p>
          <a:p>
            <a:pPr algn="ctr"/>
            <a:r>
              <a:rPr lang="en-US" sz="1200" b="1" kern="1200">
                <a:solidFill>
                  <a:schemeClr val="bg1"/>
                </a:solidFill>
                <a:ea typeface="+mj-ea"/>
                <a:cs typeface="+mj-cs"/>
              </a:rPr>
              <a:t>Local parts master information</a:t>
            </a:r>
          </a:p>
          <a:p>
            <a:pPr algn="ctr"/>
            <a:endParaRPr lang="en-US" sz="1200" b="1" kern="1200">
              <a:solidFill>
                <a:schemeClr val="bg1"/>
              </a:solidFill>
              <a:ea typeface="+mj-ea"/>
              <a:cs typeface="+mj-cs"/>
            </a:endParaRPr>
          </a:p>
          <a:p>
            <a:pPr algn="ctr"/>
            <a:r>
              <a:rPr lang="en-US" sz="1200" b="1" kern="1200">
                <a:solidFill>
                  <a:schemeClr val="bg1"/>
                </a:solidFill>
                <a:ea typeface="+mj-ea"/>
                <a:cs typeface="+mj-cs"/>
              </a:rPr>
              <a:t>(</a:t>
            </a:r>
            <a:r>
              <a:rPr lang="en-US" sz="1200" b="1" i="0">
                <a:solidFill>
                  <a:schemeClr val="bg1"/>
                </a:solidFill>
                <a:effectLst/>
                <a:latin typeface="CorpoS" pitchFamily="2" charset="0"/>
              </a:rPr>
              <a:t>Not global and the national parts master</a:t>
            </a:r>
            <a:r>
              <a:rPr lang="en-US" sz="1200" b="1" kern="1200">
                <a:solidFill>
                  <a:schemeClr val="bg1"/>
                </a:solidFill>
                <a:ea typeface="+mj-ea"/>
                <a:cs typeface="+mj-cs"/>
              </a:rPr>
              <a:t>)</a:t>
            </a:r>
          </a:p>
          <a:p>
            <a:pPr algn="ctr"/>
            <a:endParaRPr lang="en-IN" sz="1200">
              <a:solidFill>
                <a:schemeClr val="bg1"/>
              </a:solidFill>
            </a:endParaRPr>
          </a:p>
        </p:txBody>
      </p:sp>
      <p:sp>
        <p:nvSpPr>
          <p:cNvPr id="7" name="Rectangle 6">
            <a:extLst>
              <a:ext uri="{FF2B5EF4-FFF2-40B4-BE49-F238E27FC236}">
                <a16:creationId xmlns:a16="http://schemas.microsoft.com/office/drawing/2014/main" id="{40331EA7-AE12-49FD-AF28-893E04C4D6B3}"/>
              </a:ext>
            </a:extLst>
          </p:cNvPr>
          <p:cNvSpPr/>
          <p:nvPr/>
        </p:nvSpPr>
        <p:spPr>
          <a:xfrm>
            <a:off x="4509207" y="1224659"/>
            <a:ext cx="2049625" cy="746450"/>
          </a:xfrm>
          <a:prstGeom prst="rec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a:cs typeface="Arial"/>
              </a:rPr>
              <a:t>Data sources</a:t>
            </a:r>
            <a:endParaRPr lang="en-IN" sz="1600" b="1"/>
          </a:p>
        </p:txBody>
      </p:sp>
      <p:cxnSp>
        <p:nvCxnSpPr>
          <p:cNvPr id="9" name="Straight Arrow Connector 8">
            <a:extLst>
              <a:ext uri="{FF2B5EF4-FFF2-40B4-BE49-F238E27FC236}">
                <a16:creationId xmlns:a16="http://schemas.microsoft.com/office/drawing/2014/main" id="{EAEE3723-F02A-4E62-A80A-D887090AC9D5}"/>
              </a:ext>
            </a:extLst>
          </p:cNvPr>
          <p:cNvCxnSpPr>
            <a:stCxn id="7" idx="2"/>
          </p:cNvCxnSpPr>
          <p:nvPr/>
        </p:nvCxnSpPr>
        <p:spPr>
          <a:xfrm>
            <a:off x="5534020" y="1971109"/>
            <a:ext cx="7775" cy="38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82AAEB-DF9A-4696-B1CC-9BDBAC6711B7}"/>
              </a:ext>
            </a:extLst>
          </p:cNvPr>
          <p:cNvCxnSpPr/>
          <p:nvPr/>
        </p:nvCxnSpPr>
        <p:spPr>
          <a:xfrm>
            <a:off x="2431592" y="2360187"/>
            <a:ext cx="640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C18964-2E33-4282-AC68-F302E17C76B8}"/>
              </a:ext>
            </a:extLst>
          </p:cNvPr>
          <p:cNvCxnSpPr/>
          <p:nvPr/>
        </p:nvCxnSpPr>
        <p:spPr>
          <a:xfrm>
            <a:off x="2431592" y="2360187"/>
            <a:ext cx="0" cy="69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3189A9-FE13-4B5D-9540-8DF201340521}"/>
              </a:ext>
            </a:extLst>
          </p:cNvPr>
          <p:cNvCxnSpPr/>
          <p:nvPr/>
        </p:nvCxnSpPr>
        <p:spPr>
          <a:xfrm>
            <a:off x="5541795" y="2360187"/>
            <a:ext cx="0" cy="69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D908A4-DB98-4F91-8284-A0800FAC4AB0}"/>
              </a:ext>
            </a:extLst>
          </p:cNvPr>
          <p:cNvCxnSpPr/>
          <p:nvPr/>
        </p:nvCxnSpPr>
        <p:spPr>
          <a:xfrm>
            <a:off x="8832392" y="2360187"/>
            <a:ext cx="0" cy="69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peech Bubble: Rectangle 3">
            <a:extLst>
              <a:ext uri="{FF2B5EF4-FFF2-40B4-BE49-F238E27FC236}">
                <a16:creationId xmlns:a16="http://schemas.microsoft.com/office/drawing/2014/main" id="{1A72F316-047E-4BF4-8671-30F3ED0ECD98}"/>
              </a:ext>
            </a:extLst>
          </p:cNvPr>
          <p:cNvSpPr/>
          <p:nvPr/>
        </p:nvSpPr>
        <p:spPr>
          <a:xfrm>
            <a:off x="1912775" y="4223506"/>
            <a:ext cx="2253919" cy="1063405"/>
          </a:xfrm>
          <a:prstGeom prst="wedgeRectCallou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279ABAF-C210-46DD-9153-97B916C79BF3}"/>
              </a:ext>
            </a:extLst>
          </p:cNvPr>
          <p:cNvSpPr txBox="1"/>
          <p:nvPr/>
        </p:nvSpPr>
        <p:spPr>
          <a:xfrm>
            <a:off x="2211354" y="4848510"/>
            <a:ext cx="1841241" cy="646331"/>
          </a:xfrm>
          <a:prstGeom prst="rect">
            <a:avLst/>
          </a:prstGeom>
          <a:noFill/>
        </p:spPr>
        <p:txBody>
          <a:bodyPr wrap="square" rtlCol="0">
            <a:spAutoFit/>
          </a:bodyPr>
          <a:lstStyle/>
          <a:p>
            <a:r>
              <a:rPr lang="en-US" sz="1200" b="1" i="0">
                <a:solidFill>
                  <a:schemeClr val="bg1"/>
                </a:solidFill>
                <a:effectLst/>
                <a:latin typeface="CorpoS" pitchFamily="2" charset="0"/>
              </a:rPr>
              <a:t>e.g</a:t>
            </a:r>
            <a:r>
              <a:rPr lang="en-US" sz="1200" b="1">
                <a:solidFill>
                  <a:schemeClr val="bg1"/>
                </a:solidFill>
                <a:latin typeface="CorpoS" pitchFamily="2" charset="0"/>
              </a:rPr>
              <a:t>.</a:t>
            </a:r>
            <a:r>
              <a:rPr lang="en-US" sz="1200" b="1" i="0">
                <a:solidFill>
                  <a:schemeClr val="bg1"/>
                </a:solidFill>
                <a:effectLst/>
                <a:latin typeface="CorpoS" pitchFamily="2" charset="0"/>
              </a:rPr>
              <a:t> part alternatives, marketing codes</a:t>
            </a:r>
          </a:p>
          <a:p>
            <a:endParaRPr lang="en-IN" sz="1200" b="1">
              <a:solidFill>
                <a:schemeClr val="bg1"/>
              </a:solidFill>
            </a:endParaRPr>
          </a:p>
        </p:txBody>
      </p:sp>
      <p:sp>
        <p:nvSpPr>
          <p:cNvPr id="24" name="TextBox 23">
            <a:extLst>
              <a:ext uri="{FF2B5EF4-FFF2-40B4-BE49-F238E27FC236}">
                <a16:creationId xmlns:a16="http://schemas.microsoft.com/office/drawing/2014/main" id="{83C3B94A-0D4E-42E2-9CA4-EACDE6EC10A3}"/>
              </a:ext>
            </a:extLst>
          </p:cNvPr>
          <p:cNvSpPr txBox="1"/>
          <p:nvPr/>
        </p:nvSpPr>
        <p:spPr>
          <a:xfrm>
            <a:off x="1989943" y="4299379"/>
            <a:ext cx="2139820" cy="461665"/>
          </a:xfrm>
          <a:prstGeom prst="rect">
            <a:avLst/>
          </a:prstGeom>
          <a:noFill/>
        </p:spPr>
        <p:txBody>
          <a:bodyPr wrap="square" rtlCol="0">
            <a:spAutoFit/>
          </a:bodyPr>
          <a:lstStyle/>
          <a:p>
            <a:r>
              <a:rPr lang="en-US" sz="1200" b="1" i="0">
                <a:solidFill>
                  <a:schemeClr val="bg1"/>
                </a:solidFill>
                <a:effectLst/>
                <a:latin typeface="CorpoS" pitchFamily="2" charset="0"/>
              </a:rPr>
              <a:t>PRIMUS parts master (The GLC’s central parts master)</a:t>
            </a:r>
            <a:endParaRPr lang="en-IN" sz="1200" b="1">
              <a:solidFill>
                <a:schemeClr val="bg1"/>
              </a:solidFill>
            </a:endParaRPr>
          </a:p>
        </p:txBody>
      </p:sp>
      <p:sp>
        <p:nvSpPr>
          <p:cNvPr id="26" name="Speech Bubble: Rectangle 25">
            <a:extLst>
              <a:ext uri="{FF2B5EF4-FFF2-40B4-BE49-F238E27FC236}">
                <a16:creationId xmlns:a16="http://schemas.microsoft.com/office/drawing/2014/main" id="{0B5C72EF-9DB3-48F8-AE79-B702188487BC}"/>
              </a:ext>
            </a:extLst>
          </p:cNvPr>
          <p:cNvSpPr/>
          <p:nvPr/>
        </p:nvSpPr>
        <p:spPr>
          <a:xfrm>
            <a:off x="4243862" y="4220243"/>
            <a:ext cx="3392082" cy="1063405"/>
          </a:xfrm>
          <a:prstGeom prst="wedgeRectCallou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a:solidFill>
                <a:schemeClr val="bg1"/>
              </a:solidFill>
              <a:latin typeface="CorpoS" pitchFamily="2" charset="0"/>
            </a:endParaRPr>
          </a:p>
          <a:p>
            <a:endParaRPr lang="en-US" sz="1200" b="1" i="0">
              <a:solidFill>
                <a:schemeClr val="bg1"/>
              </a:solidFill>
              <a:effectLst/>
              <a:latin typeface="CorpoS" pitchFamily="2" charset="0"/>
            </a:endParaRPr>
          </a:p>
          <a:p>
            <a:endParaRPr lang="en-US" sz="1200" b="1" i="0">
              <a:solidFill>
                <a:schemeClr val="bg1"/>
              </a:solidFill>
              <a:effectLst/>
              <a:latin typeface="CorpoS" pitchFamily="2" charset="0"/>
            </a:endParaRPr>
          </a:p>
          <a:p>
            <a:r>
              <a:rPr lang="en-US" sz="1200" b="1" i="0">
                <a:solidFill>
                  <a:schemeClr val="bg1"/>
                </a:solidFill>
                <a:effectLst/>
                <a:latin typeface="CorpoS" pitchFamily="2" charset="0"/>
              </a:rPr>
              <a:t>SPICS (Spare Parts Inventory Control System</a:t>
            </a:r>
            <a:r>
              <a:rPr lang="en-US" sz="1600">
                <a:solidFill>
                  <a:schemeClr val="bg1"/>
                </a:solidFill>
                <a:latin typeface="CorpoS" pitchFamily="2" charset="0"/>
              </a:rPr>
              <a:t>)</a:t>
            </a:r>
            <a:endParaRPr lang="en-US" sz="1600" b="0" i="0">
              <a:solidFill>
                <a:schemeClr val="bg1"/>
              </a:solidFill>
              <a:effectLst/>
              <a:latin typeface="CorpoS" pitchFamily="2" charset="0"/>
            </a:endParaRPr>
          </a:p>
          <a:p>
            <a:endParaRPr lang="en-US" sz="1200" b="1">
              <a:solidFill>
                <a:schemeClr val="bg1"/>
              </a:solidFill>
              <a:latin typeface="CorpoS" pitchFamily="2" charset="0"/>
            </a:endParaRPr>
          </a:p>
          <a:p>
            <a:r>
              <a:rPr lang="en-US" sz="1200" b="1">
                <a:solidFill>
                  <a:schemeClr val="bg1"/>
                </a:solidFill>
                <a:latin typeface="CorpoS" pitchFamily="2" charset="0"/>
              </a:rPr>
              <a:t>e.g. </a:t>
            </a:r>
            <a:r>
              <a:rPr lang="en-US" sz="1200" b="1" i="0">
                <a:solidFill>
                  <a:schemeClr val="bg1"/>
                </a:solidFill>
                <a:effectLst/>
                <a:latin typeface="CorpoS" pitchFamily="2" charset="0"/>
              </a:rPr>
              <a:t>denominations, recommended retail price (RRP)  other specifications</a:t>
            </a:r>
            <a:endParaRPr lang="en-IN" sz="1200" b="1">
              <a:solidFill>
                <a:schemeClr val="bg1"/>
              </a:solidFill>
            </a:endParaRPr>
          </a:p>
          <a:p>
            <a:pPr algn="ctr"/>
            <a:endParaRPr lang="en-US" sz="2000" b="0" i="0">
              <a:solidFill>
                <a:schemeClr val="bg1"/>
              </a:solidFill>
              <a:effectLst/>
              <a:latin typeface="CorpoS" pitchFamily="2" charset="0"/>
            </a:endParaRPr>
          </a:p>
          <a:p>
            <a:pPr algn="ctr"/>
            <a:endParaRPr lang="en-IN" sz="2000"/>
          </a:p>
        </p:txBody>
      </p:sp>
      <p:sp>
        <p:nvSpPr>
          <p:cNvPr id="8" name="Speech Bubble: Rectangle 7">
            <a:extLst>
              <a:ext uri="{FF2B5EF4-FFF2-40B4-BE49-F238E27FC236}">
                <a16:creationId xmlns:a16="http://schemas.microsoft.com/office/drawing/2014/main" id="{A528A44F-DBDA-443D-ABF8-717F08AC3B8E}"/>
              </a:ext>
            </a:extLst>
          </p:cNvPr>
          <p:cNvSpPr/>
          <p:nvPr/>
        </p:nvSpPr>
        <p:spPr>
          <a:xfrm>
            <a:off x="7723898" y="4220243"/>
            <a:ext cx="2216988" cy="1063405"/>
          </a:xfrm>
          <a:prstGeom prst="wedgeRectCallout">
            <a:avLst/>
          </a:prstGeom>
          <a:solidFill>
            <a:srgbClr val="E3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0">
                <a:solidFill>
                  <a:schemeClr val="bg1"/>
                </a:solidFill>
                <a:effectLst/>
                <a:latin typeface="CorpoS" pitchFamily="2" charset="0"/>
              </a:rPr>
              <a:t>e.g. current stock location and local retail price (RP)</a:t>
            </a:r>
            <a:endParaRPr lang="en-IN" sz="1400" b="1">
              <a:solidFill>
                <a:schemeClr val="bg1"/>
              </a:solidFill>
            </a:endParaRPr>
          </a:p>
        </p:txBody>
      </p:sp>
    </p:spTree>
    <p:extLst>
      <p:ext uri="{BB962C8B-B14F-4D97-AF65-F5344CB8AC3E}">
        <p14:creationId xmlns:p14="http://schemas.microsoft.com/office/powerpoint/2010/main" val="572148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BC9DD3-2116-486A-A08F-EC3819990AF9}"/>
              </a:ext>
            </a:extLst>
          </p:cNvPr>
          <p:cNvSpPr txBox="1">
            <a:spLocks/>
          </p:cNvSpPr>
          <p:nvPr/>
        </p:nvSpPr>
        <p:spPr bwMode="gray">
          <a:xfrm>
            <a:off x="280536" y="429951"/>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a:solidFill>
                  <a:srgbClr val="E30074"/>
                </a:solidFill>
                <a:latin typeface="TeleGrotesk Next Ultra (Headings)"/>
                <a:ea typeface="TeleGrotesk Next" pitchFamily="2" charset="0"/>
                <a:cs typeface="TeleGrotesk Next" pitchFamily="2" charset="0"/>
              </a:rPr>
              <a:t>Master Data Distribution :-</a:t>
            </a:r>
            <a:endParaRPr lang="en-US" sz="2400" b="1">
              <a:solidFill>
                <a:srgbClr val="E30074"/>
              </a:solidFill>
              <a:latin typeface="TeleGrotesk Next Ultra (Headings)"/>
              <a:ea typeface="TeleGrotesk Next" pitchFamily="2" charset="0"/>
              <a:cs typeface="TeleGrotesk Next" pitchFamily="2" charset="0"/>
            </a:endParaRPr>
          </a:p>
        </p:txBody>
      </p:sp>
      <p:sp>
        <p:nvSpPr>
          <p:cNvPr id="2" name="TextBox 1">
            <a:extLst>
              <a:ext uri="{FF2B5EF4-FFF2-40B4-BE49-F238E27FC236}">
                <a16:creationId xmlns:a16="http://schemas.microsoft.com/office/drawing/2014/main" id="{2102134C-E10E-498D-83BA-1C6ACCCF3BF2}"/>
              </a:ext>
            </a:extLst>
          </p:cNvPr>
          <p:cNvSpPr txBox="1"/>
          <p:nvPr/>
        </p:nvSpPr>
        <p:spPr>
          <a:xfrm>
            <a:off x="569168" y="1259633"/>
            <a:ext cx="10198359" cy="1169551"/>
          </a:xfrm>
          <a:prstGeom prst="rect">
            <a:avLst/>
          </a:prstGeom>
          <a:noFill/>
        </p:spPr>
        <p:txBody>
          <a:bodyPr wrap="square" rtlCol="0">
            <a:spAutoFit/>
          </a:bodyPr>
          <a:lstStyle/>
          <a:p>
            <a:r>
              <a:rPr lang="en-US" sz="1400"/>
              <a:t>Various parts master information is collected in the database which based on :-</a:t>
            </a:r>
          </a:p>
          <a:p>
            <a:endParaRPr lang="en-US" sz="1400"/>
          </a:p>
          <a:p>
            <a:pPr marL="742950" lvl="1" indent="-285750">
              <a:buFont typeface="Arial" panose="020B0604020202020204" pitchFamily="34" charset="0"/>
              <a:buChar char="•"/>
            </a:pPr>
            <a:r>
              <a:rPr lang="en-US" sz="1400"/>
              <a:t> Various checking criteria</a:t>
            </a:r>
          </a:p>
          <a:p>
            <a:pPr marL="742950" lvl="1" indent="-285750">
              <a:buFont typeface="Arial" panose="020B0604020202020204" pitchFamily="34" charset="0"/>
              <a:buChar char="•"/>
            </a:pPr>
            <a:r>
              <a:rPr lang="en-US" sz="1400"/>
              <a:t> Various sources </a:t>
            </a:r>
          </a:p>
          <a:p>
            <a:pPr marL="742950" lvl="1" indent="-285750">
              <a:buFont typeface="Arial" panose="020B0604020202020204" pitchFamily="34" charset="0"/>
              <a:buChar char="•"/>
            </a:pPr>
            <a:r>
              <a:rPr lang="en-US" sz="1400"/>
              <a:t> All application areas</a:t>
            </a:r>
            <a:endParaRPr lang="en-IN" sz="1400"/>
          </a:p>
        </p:txBody>
      </p:sp>
    </p:spTree>
    <p:extLst>
      <p:ext uri="{BB962C8B-B14F-4D97-AF65-F5344CB8AC3E}">
        <p14:creationId xmlns:p14="http://schemas.microsoft.com/office/powerpoint/2010/main" val="76378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ABC9DD3-2116-486A-A08F-EC3819990AF9}"/>
              </a:ext>
            </a:extLst>
          </p:cNvPr>
          <p:cNvSpPr txBox="1">
            <a:spLocks/>
          </p:cNvSpPr>
          <p:nvPr/>
        </p:nvSpPr>
        <p:spPr bwMode="gray">
          <a:xfrm>
            <a:off x="280536" y="429951"/>
            <a:ext cx="9848812"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a:solidFill>
                  <a:srgbClr val="E30074"/>
                </a:solidFill>
                <a:latin typeface="TeleGrotesk Next Ultra (Headings)"/>
                <a:ea typeface="TeleGrotesk Next" pitchFamily="2" charset="0"/>
                <a:cs typeface="TeleGrotesk Next" pitchFamily="2" charset="0"/>
              </a:rPr>
              <a:t>System Landscape:-</a:t>
            </a:r>
            <a:endParaRPr lang="en-US" sz="2400" b="1" dirty="0">
              <a:solidFill>
                <a:srgbClr val="E30074"/>
              </a:solidFill>
              <a:latin typeface="TeleGrotesk Next Ultra (Headings)"/>
              <a:ea typeface="TeleGrotesk Next" pitchFamily="2" charset="0"/>
              <a:cs typeface="TeleGrotesk Next" pitchFamily="2" charset="0"/>
            </a:endParaRPr>
          </a:p>
        </p:txBody>
      </p:sp>
      <p:sp>
        <p:nvSpPr>
          <p:cNvPr id="2" name="TextBox 1">
            <a:extLst>
              <a:ext uri="{FF2B5EF4-FFF2-40B4-BE49-F238E27FC236}">
                <a16:creationId xmlns:a16="http://schemas.microsoft.com/office/drawing/2014/main" id="{2102134C-E10E-498D-83BA-1C6ACCCF3BF2}"/>
              </a:ext>
            </a:extLst>
          </p:cNvPr>
          <p:cNvSpPr txBox="1"/>
          <p:nvPr/>
        </p:nvSpPr>
        <p:spPr>
          <a:xfrm>
            <a:off x="569168" y="1259633"/>
            <a:ext cx="10198359" cy="1169551"/>
          </a:xfrm>
          <a:prstGeom prst="rect">
            <a:avLst/>
          </a:prstGeom>
          <a:noFill/>
        </p:spPr>
        <p:txBody>
          <a:bodyPr wrap="square" rtlCol="0">
            <a:spAutoFit/>
          </a:bodyPr>
          <a:lstStyle/>
          <a:p>
            <a:r>
              <a:rPr lang="en-US" sz="1400" dirty="0"/>
              <a:t>Various parts master information is collected in the database which based on :-</a:t>
            </a:r>
          </a:p>
          <a:p>
            <a:endParaRPr lang="en-US" sz="1400" dirty="0"/>
          </a:p>
          <a:p>
            <a:pPr marL="742950" lvl="1" indent="-285750">
              <a:buFont typeface="Arial" panose="020B0604020202020204" pitchFamily="34" charset="0"/>
              <a:buChar char="•"/>
            </a:pPr>
            <a:r>
              <a:rPr lang="en-US" sz="1400" dirty="0"/>
              <a:t> Various checking criteria</a:t>
            </a:r>
          </a:p>
          <a:p>
            <a:pPr marL="742950" lvl="1" indent="-285750">
              <a:buFont typeface="Arial" panose="020B0604020202020204" pitchFamily="34" charset="0"/>
              <a:buChar char="•"/>
            </a:pPr>
            <a:r>
              <a:rPr lang="en-US" sz="1400" dirty="0"/>
              <a:t> Various sources </a:t>
            </a:r>
          </a:p>
          <a:p>
            <a:pPr marL="742950" lvl="1" indent="-285750">
              <a:buFont typeface="Arial" panose="020B0604020202020204" pitchFamily="34" charset="0"/>
              <a:buChar char="•"/>
            </a:pPr>
            <a:r>
              <a:rPr lang="en-US" sz="1400" dirty="0"/>
              <a:t> All application areas</a:t>
            </a:r>
            <a:endParaRPr lang="en-IN" sz="1400" dirty="0"/>
          </a:p>
        </p:txBody>
      </p:sp>
      <p:pic>
        <p:nvPicPr>
          <p:cNvPr id="5" name="Picture 4">
            <a:extLst>
              <a:ext uri="{FF2B5EF4-FFF2-40B4-BE49-F238E27FC236}">
                <a16:creationId xmlns:a16="http://schemas.microsoft.com/office/drawing/2014/main" id="{7B5A8A07-26D3-4F59-9065-1AF3C794B9AB}"/>
              </a:ext>
            </a:extLst>
          </p:cNvPr>
          <p:cNvPicPr>
            <a:picLocks noChangeAspect="1"/>
          </p:cNvPicPr>
          <p:nvPr/>
        </p:nvPicPr>
        <p:blipFill>
          <a:blip r:embed="rId2"/>
          <a:stretch>
            <a:fillRect/>
          </a:stretch>
        </p:blipFill>
        <p:spPr>
          <a:xfrm>
            <a:off x="0" y="889959"/>
            <a:ext cx="11622832" cy="5940726"/>
          </a:xfrm>
          <a:prstGeom prst="rect">
            <a:avLst/>
          </a:prstGeom>
        </p:spPr>
      </p:pic>
    </p:spTree>
    <p:extLst>
      <p:ext uri="{BB962C8B-B14F-4D97-AF65-F5344CB8AC3E}">
        <p14:creationId xmlns:p14="http://schemas.microsoft.com/office/powerpoint/2010/main" val="122683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974AD-D256-49FC-8A0E-0452BB65CE26}"/>
              </a:ext>
            </a:extLst>
          </p:cNvPr>
          <p:cNvSpPr txBox="1"/>
          <p:nvPr/>
        </p:nvSpPr>
        <p:spPr>
          <a:xfrm>
            <a:off x="362340" y="1186398"/>
            <a:ext cx="6094428" cy="892552"/>
          </a:xfrm>
          <a:prstGeom prst="rect">
            <a:avLst/>
          </a:prstGeom>
          <a:noFill/>
        </p:spPr>
        <p:txBody>
          <a:bodyPr wrap="square">
            <a:spAutoFit/>
          </a:bodyPr>
          <a:lstStyle/>
          <a:p>
            <a:pPr marL="285750" indent="-285750">
              <a:buFont typeface="Arial" panose="020B0604020202020204" pitchFamily="34" charset="0"/>
              <a:buChar char="•"/>
            </a:pPr>
            <a:r>
              <a:rPr lang="en-US" sz="1800" b="1">
                <a:latin typeface="Arial"/>
                <a:cs typeface="Arial"/>
              </a:rPr>
              <a:t>Hardware</a:t>
            </a:r>
            <a:br>
              <a:rPr lang="en-US" sz="1800">
                <a:latin typeface="Arial"/>
                <a:cs typeface="Arial"/>
              </a:rPr>
            </a:br>
            <a:endParaRPr lang="en-US" sz="1600">
              <a:latin typeface="TeleGrotesk Next Ultra"/>
              <a:cs typeface="TeleGrotesk Next Ultra"/>
            </a:endParaRPr>
          </a:p>
          <a:p>
            <a:pPr marL="285750" indent="-285750">
              <a:buFont typeface="Arial" panose="020B0604020202020204" pitchFamily="34" charset="0"/>
              <a:buChar char="•"/>
            </a:pPr>
            <a:endParaRPr lang="en-US" kern="1200">
              <a:ea typeface="+mj-ea"/>
              <a:cs typeface="+mj-cs"/>
            </a:endParaRPr>
          </a:p>
        </p:txBody>
      </p:sp>
      <p:sp>
        <p:nvSpPr>
          <p:cNvPr id="5" name="Title 3">
            <a:extLst>
              <a:ext uri="{FF2B5EF4-FFF2-40B4-BE49-F238E27FC236}">
                <a16:creationId xmlns:a16="http://schemas.microsoft.com/office/drawing/2014/main" id="{89AEB7E0-E19E-44BB-9D45-E08FFA30CBC2}"/>
              </a:ext>
            </a:extLst>
          </p:cNvPr>
          <p:cNvSpPr txBox="1">
            <a:spLocks/>
          </p:cNvSpPr>
          <p:nvPr/>
        </p:nvSpPr>
        <p:spPr bwMode="gray">
          <a:xfrm>
            <a:off x="362340" y="418513"/>
            <a:ext cx="7829160" cy="46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b="1">
                <a:solidFill>
                  <a:srgbClr val="E30074"/>
                </a:solidFill>
                <a:latin typeface="TeleGrotesk Next Ultra (Headings)"/>
                <a:ea typeface="TeleGrotesk Next" pitchFamily="2" charset="0"/>
                <a:cs typeface="TeleGrotesk Next" pitchFamily="2" charset="0"/>
              </a:rPr>
              <a:t> Logistik System </a:t>
            </a:r>
            <a:r>
              <a:rPr lang="de-DE" sz="2400" b="1" err="1">
                <a:solidFill>
                  <a:srgbClr val="E30074"/>
                </a:solidFill>
                <a:latin typeface="TeleGrotesk Next Ultra (Headings)"/>
                <a:ea typeface="TeleGrotesk Next" pitchFamily="2" charset="0"/>
                <a:cs typeface="TeleGrotesk Next" pitchFamily="2" charset="0"/>
              </a:rPr>
              <a:t>Requirement</a:t>
            </a:r>
            <a:r>
              <a:rPr lang="de-DE" sz="2400" b="1">
                <a:solidFill>
                  <a:srgbClr val="E30074"/>
                </a:solidFill>
                <a:latin typeface="TeleGrotesk Next Ultra (Headings)"/>
                <a:ea typeface="TeleGrotesk Next" pitchFamily="2" charset="0"/>
                <a:cs typeface="TeleGrotesk Next" pitchFamily="2" charset="0"/>
              </a:rPr>
              <a:t> [As Per </a:t>
            </a:r>
            <a:r>
              <a:rPr lang="de-DE" sz="2400" b="1" err="1">
                <a:solidFill>
                  <a:srgbClr val="E30074"/>
                </a:solidFill>
                <a:latin typeface="TeleGrotesk Next Ultra (Headings)"/>
                <a:ea typeface="TeleGrotesk Next" pitchFamily="2" charset="0"/>
                <a:cs typeface="TeleGrotesk Next" pitchFamily="2" charset="0"/>
              </a:rPr>
              <a:t>Current</a:t>
            </a:r>
            <a:r>
              <a:rPr lang="de-DE" sz="2400" b="1">
                <a:solidFill>
                  <a:srgbClr val="E30074"/>
                </a:solidFill>
                <a:latin typeface="TeleGrotesk Next Ultra (Headings)"/>
                <a:ea typeface="TeleGrotesk Next" pitchFamily="2" charset="0"/>
                <a:cs typeface="TeleGrotesk Next" pitchFamily="2" charset="0"/>
              </a:rPr>
              <a:t> </a:t>
            </a:r>
            <a:r>
              <a:rPr lang="de-DE" sz="2400" b="1" err="1">
                <a:solidFill>
                  <a:srgbClr val="E30074"/>
                </a:solidFill>
                <a:latin typeface="TeleGrotesk Next Ultra (Headings)"/>
                <a:ea typeface="TeleGrotesk Next" pitchFamily="2" charset="0"/>
                <a:cs typeface="TeleGrotesk Next" pitchFamily="2" charset="0"/>
              </a:rPr>
              <a:t>Application</a:t>
            </a:r>
            <a:r>
              <a:rPr lang="de-DE" sz="2400" b="1">
                <a:solidFill>
                  <a:srgbClr val="E30074"/>
                </a:solidFill>
                <a:latin typeface="TeleGrotesk Next Ultra (Headings)"/>
                <a:ea typeface="TeleGrotesk Next" pitchFamily="2" charset="0"/>
                <a:cs typeface="TeleGrotesk Next" pitchFamily="2" charset="0"/>
              </a:rPr>
              <a:t>]</a:t>
            </a:r>
            <a:endParaRPr lang="en-US" sz="2400" b="1">
              <a:solidFill>
                <a:srgbClr val="E30074"/>
              </a:solidFill>
              <a:latin typeface="TeleGrotesk Next Ultra (Headings)"/>
              <a:ea typeface="TeleGrotesk Next" pitchFamily="2" charset="0"/>
              <a:cs typeface="TeleGrotesk Next" pitchFamily="2" charset="0"/>
            </a:endParaRPr>
          </a:p>
        </p:txBody>
      </p:sp>
      <p:sp>
        <p:nvSpPr>
          <p:cNvPr id="6" name="TextBox 5">
            <a:extLst>
              <a:ext uri="{FF2B5EF4-FFF2-40B4-BE49-F238E27FC236}">
                <a16:creationId xmlns:a16="http://schemas.microsoft.com/office/drawing/2014/main" id="{37215414-B35A-4026-86E6-F3EE0A111D0E}"/>
              </a:ext>
            </a:extLst>
          </p:cNvPr>
          <p:cNvSpPr txBox="1"/>
          <p:nvPr/>
        </p:nvSpPr>
        <p:spPr>
          <a:xfrm>
            <a:off x="570720" y="1596532"/>
            <a:ext cx="6800463" cy="1354217"/>
          </a:xfrm>
          <a:prstGeom prst="rect">
            <a:avLst/>
          </a:prstGeom>
          <a:noFill/>
        </p:spPr>
        <p:txBody>
          <a:bodyPr wrap="square">
            <a:spAutoFit/>
          </a:bodyPr>
          <a:lstStyle/>
          <a:p>
            <a:pPr marL="285750" indent="-285750">
              <a:buFont typeface="Arial" panose="020B0604020202020204" pitchFamily="34" charset="0"/>
              <a:buChar char="•"/>
            </a:pPr>
            <a:r>
              <a:rPr lang="en-US" sz="1400">
                <a:latin typeface="Arial"/>
                <a:cs typeface="Arial"/>
              </a:rPr>
              <a:t>PC with at least 1 GHz</a:t>
            </a:r>
          </a:p>
          <a:p>
            <a:pPr marL="285750" indent="-285750">
              <a:buFont typeface="Arial" panose="020B0604020202020204" pitchFamily="34" charset="0"/>
              <a:buChar char="•"/>
            </a:pPr>
            <a:r>
              <a:rPr lang="en-US" sz="1400">
                <a:latin typeface="Arial"/>
                <a:cs typeface="Arial"/>
              </a:rPr>
              <a:t>Minimum : 256 MB , recommended 512 MB working memory</a:t>
            </a:r>
          </a:p>
          <a:p>
            <a:pPr marL="285750" indent="-285750">
              <a:buFont typeface="Arial" panose="020B0604020202020204" pitchFamily="34" charset="0"/>
              <a:buChar char="•"/>
            </a:pPr>
            <a:r>
              <a:rPr lang="en-US" sz="1400">
                <a:latin typeface="Arial"/>
                <a:cs typeface="Arial"/>
              </a:rPr>
              <a:t>Internet connection is required</a:t>
            </a:r>
          </a:p>
          <a:p>
            <a:pPr marL="285750" indent="-285750">
              <a:buFont typeface="Arial" panose="020B0604020202020204" pitchFamily="34" charset="0"/>
              <a:buChar char="•"/>
            </a:pPr>
            <a:r>
              <a:rPr lang="en-US" sz="1400">
                <a:latin typeface="Arial"/>
                <a:cs typeface="Arial"/>
              </a:rPr>
              <a:t>400 MB free diskspace</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7" name="TextBox 6">
            <a:extLst>
              <a:ext uri="{FF2B5EF4-FFF2-40B4-BE49-F238E27FC236}">
                <a16:creationId xmlns:a16="http://schemas.microsoft.com/office/drawing/2014/main" id="{C095B5CA-0319-4305-926C-1AE80318F7F8}"/>
              </a:ext>
            </a:extLst>
          </p:cNvPr>
          <p:cNvSpPr txBox="1"/>
          <p:nvPr/>
        </p:nvSpPr>
        <p:spPr>
          <a:xfrm>
            <a:off x="362340" y="2768622"/>
            <a:ext cx="8828314" cy="892552"/>
          </a:xfrm>
          <a:prstGeom prst="rect">
            <a:avLst/>
          </a:prstGeom>
          <a:noFill/>
        </p:spPr>
        <p:txBody>
          <a:bodyPr wrap="square">
            <a:spAutoFit/>
          </a:bodyPr>
          <a:lstStyle/>
          <a:p>
            <a:pPr marL="285750" indent="-285750">
              <a:buFont typeface="Arial" panose="020B0604020202020204" pitchFamily="34" charset="0"/>
              <a:buChar char="•"/>
            </a:pPr>
            <a:r>
              <a:rPr lang="en-US" b="1">
                <a:latin typeface="Arial"/>
                <a:cs typeface="Arial"/>
              </a:rPr>
              <a:t>Soft</a:t>
            </a:r>
            <a:r>
              <a:rPr lang="en-US" sz="1800" b="1">
                <a:latin typeface="Arial"/>
                <a:cs typeface="Arial"/>
              </a:rPr>
              <a:t>ware</a:t>
            </a:r>
            <a:br>
              <a:rPr lang="en-US" sz="1800">
                <a:latin typeface="Arial"/>
                <a:cs typeface="Arial"/>
              </a:rPr>
            </a:br>
            <a:endParaRPr lang="en-US" sz="1600">
              <a:latin typeface="TeleGrotesk Next Ultra"/>
              <a:cs typeface="TeleGrotesk Next Ultra"/>
            </a:endParaRPr>
          </a:p>
          <a:p>
            <a:pPr marL="285750" indent="-285750">
              <a:buFont typeface="Arial" panose="020B0604020202020204" pitchFamily="34" charset="0"/>
              <a:buChar char="•"/>
            </a:pPr>
            <a:endParaRPr lang="en-US" kern="1200">
              <a:ea typeface="+mj-ea"/>
              <a:cs typeface="+mj-cs"/>
            </a:endParaRPr>
          </a:p>
        </p:txBody>
      </p:sp>
      <p:sp>
        <p:nvSpPr>
          <p:cNvPr id="8" name="TextBox 7">
            <a:extLst>
              <a:ext uri="{FF2B5EF4-FFF2-40B4-BE49-F238E27FC236}">
                <a16:creationId xmlns:a16="http://schemas.microsoft.com/office/drawing/2014/main" id="{F8917EE0-D82E-49F4-8FCF-39A66C0BACA3}"/>
              </a:ext>
            </a:extLst>
          </p:cNvPr>
          <p:cNvSpPr txBox="1"/>
          <p:nvPr/>
        </p:nvSpPr>
        <p:spPr>
          <a:xfrm>
            <a:off x="570720" y="3193497"/>
            <a:ext cx="3749353" cy="1846659"/>
          </a:xfrm>
          <a:prstGeom prst="rect">
            <a:avLst/>
          </a:prstGeom>
          <a:noFill/>
        </p:spPr>
        <p:txBody>
          <a:bodyPr wrap="square">
            <a:spAutoFit/>
          </a:bodyPr>
          <a:lstStyle/>
          <a:p>
            <a:pPr marL="285750" indent="-285750">
              <a:buFont typeface="Arial" panose="020B0604020202020204" pitchFamily="34" charset="0"/>
              <a:buChar char="•"/>
            </a:pPr>
            <a:r>
              <a:rPr lang="en-US" sz="1400">
                <a:latin typeface="Arial"/>
                <a:cs typeface="Arial"/>
              </a:rPr>
              <a:t>Operating System:</a:t>
            </a:r>
          </a:p>
          <a:p>
            <a:pPr marL="285750" indent="-285750">
              <a:buFont typeface="Arial" panose="020B0604020202020204" pitchFamily="34" charset="0"/>
              <a:buChar char="•"/>
            </a:pPr>
            <a:r>
              <a:rPr lang="en-US" sz="1400">
                <a:latin typeface="Arial"/>
                <a:cs typeface="Arial"/>
              </a:rPr>
              <a:t>Windows 98 or higher</a:t>
            </a:r>
          </a:p>
          <a:p>
            <a:pPr marL="285750" indent="-285750">
              <a:buFont typeface="Arial" panose="020B0604020202020204" pitchFamily="34" charset="0"/>
              <a:buChar char="•"/>
            </a:pPr>
            <a:r>
              <a:rPr lang="en-US" sz="1400">
                <a:latin typeface="Arial"/>
                <a:cs typeface="Arial"/>
              </a:rPr>
              <a:t>Windows NT 4.0 or</a:t>
            </a:r>
          </a:p>
          <a:p>
            <a:pPr marL="285750" indent="-285750">
              <a:buFont typeface="Arial" panose="020B0604020202020204" pitchFamily="34" charset="0"/>
              <a:buChar char="•"/>
            </a:pPr>
            <a:r>
              <a:rPr lang="en-US" sz="1400">
                <a:latin typeface="Arial"/>
                <a:cs typeface="Arial"/>
              </a:rPr>
              <a:t>Windows 2000 or</a:t>
            </a:r>
          </a:p>
          <a:p>
            <a:pPr marL="285750" indent="-285750">
              <a:buFont typeface="Arial" panose="020B0604020202020204" pitchFamily="34" charset="0"/>
              <a:buChar char="•"/>
            </a:pPr>
            <a:r>
              <a:rPr lang="en-US" sz="1400">
                <a:latin typeface="Arial"/>
                <a:cs typeface="Arial"/>
              </a:rPr>
              <a:t>Windows XP recommended</a:t>
            </a:r>
          </a:p>
          <a:p>
            <a:pPr marL="285750" indent="-285750">
              <a:buFont typeface="Arial" panose="020B0604020202020204" pitchFamily="34" charset="0"/>
              <a:buChar char="•"/>
            </a:pPr>
            <a:r>
              <a:rPr lang="en-US" sz="1400">
                <a:latin typeface="Arial"/>
                <a:cs typeface="Arial"/>
              </a:rPr>
              <a:t>Adobe Acrobat Reader 7.0 recommended</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17" name="TextBox 16">
            <a:extLst>
              <a:ext uri="{FF2B5EF4-FFF2-40B4-BE49-F238E27FC236}">
                <a16:creationId xmlns:a16="http://schemas.microsoft.com/office/drawing/2014/main" id="{2F029EFF-7D7E-41AE-8D7E-AC416A5FC049}"/>
              </a:ext>
            </a:extLst>
          </p:cNvPr>
          <p:cNvSpPr txBox="1"/>
          <p:nvPr/>
        </p:nvSpPr>
        <p:spPr>
          <a:xfrm>
            <a:off x="5970037" y="1186398"/>
            <a:ext cx="6094428" cy="769441"/>
          </a:xfrm>
          <a:prstGeom prst="rect">
            <a:avLst/>
          </a:prstGeom>
          <a:noFill/>
        </p:spPr>
        <p:txBody>
          <a:bodyPr wrap="square">
            <a:spAutoFit/>
          </a:bodyPr>
          <a:lstStyle/>
          <a:p>
            <a:pPr marL="285750" indent="-285750">
              <a:buFont typeface="Arial" panose="020B0604020202020204" pitchFamily="34" charset="0"/>
              <a:buChar char="•"/>
            </a:pPr>
            <a:r>
              <a:rPr lang="en-US" b="1">
                <a:latin typeface="Arial"/>
                <a:cs typeface="Arial"/>
              </a:rPr>
              <a:t>Web Browser</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18" name="TextBox 17">
            <a:extLst>
              <a:ext uri="{FF2B5EF4-FFF2-40B4-BE49-F238E27FC236}">
                <a16:creationId xmlns:a16="http://schemas.microsoft.com/office/drawing/2014/main" id="{B3ED0455-E78A-41AC-A7D9-E3A8C12FC1A8}"/>
              </a:ext>
            </a:extLst>
          </p:cNvPr>
          <p:cNvSpPr txBox="1"/>
          <p:nvPr/>
        </p:nvSpPr>
        <p:spPr>
          <a:xfrm>
            <a:off x="6178417" y="2711894"/>
            <a:ext cx="5886047" cy="707886"/>
          </a:xfrm>
          <a:prstGeom prst="rect">
            <a:avLst/>
          </a:prstGeom>
          <a:noFill/>
        </p:spPr>
        <p:txBody>
          <a:bodyPr wrap="square">
            <a:spAutoFit/>
          </a:bodyPr>
          <a:lstStyle/>
          <a:p>
            <a:pPr marL="285750" indent="-285750">
              <a:buFont typeface="Arial" panose="020B0604020202020204" pitchFamily="34" charset="0"/>
              <a:buChar char="•"/>
            </a:pPr>
            <a:r>
              <a:rPr lang="en-US" sz="1400">
                <a:latin typeface="Arial"/>
                <a:cs typeface="Arial"/>
              </a:rPr>
              <a:t>Local host  files or a local DNS-Server is required for name decoding</a:t>
            </a:r>
          </a:p>
          <a:p>
            <a:pPr marL="285750" indent="-285750">
              <a:buFont typeface="Arial" panose="020B0604020202020204" pitchFamily="34" charset="0"/>
              <a:buChar char="•"/>
            </a:pPr>
            <a:r>
              <a:rPr lang="en-US" sz="1400">
                <a:latin typeface="Arial"/>
                <a:cs typeface="Arial"/>
              </a:rPr>
              <a:t>Port 80 and 443 has to be opened by your provider</a:t>
            </a:r>
            <a:br>
              <a:rPr lang="en-US" sz="1400">
                <a:latin typeface="Arial"/>
                <a:cs typeface="Arial"/>
              </a:rPr>
            </a:br>
            <a:endParaRPr lang="en-US" sz="1200">
              <a:latin typeface="TeleGrotesk Next Ultra"/>
              <a:cs typeface="TeleGrotesk Next Ultra"/>
            </a:endParaRPr>
          </a:p>
        </p:txBody>
      </p:sp>
      <p:sp>
        <p:nvSpPr>
          <p:cNvPr id="19" name="TextBox 18">
            <a:extLst>
              <a:ext uri="{FF2B5EF4-FFF2-40B4-BE49-F238E27FC236}">
                <a16:creationId xmlns:a16="http://schemas.microsoft.com/office/drawing/2014/main" id="{95735161-6908-48AF-91B0-910E410CD3E5}"/>
              </a:ext>
            </a:extLst>
          </p:cNvPr>
          <p:cNvSpPr txBox="1"/>
          <p:nvPr/>
        </p:nvSpPr>
        <p:spPr>
          <a:xfrm>
            <a:off x="6178418" y="1588128"/>
            <a:ext cx="5442862" cy="707886"/>
          </a:xfrm>
          <a:prstGeom prst="rect">
            <a:avLst/>
          </a:prstGeom>
          <a:noFill/>
        </p:spPr>
        <p:txBody>
          <a:bodyPr wrap="square">
            <a:spAutoFit/>
          </a:bodyPr>
          <a:lstStyle/>
          <a:p>
            <a:pPr marL="285750" indent="-285750">
              <a:buFont typeface="Arial" panose="020B0604020202020204" pitchFamily="34" charset="0"/>
              <a:buChar char="•"/>
            </a:pPr>
            <a:r>
              <a:rPr lang="en-US" sz="1400">
                <a:latin typeface="Arial"/>
                <a:cs typeface="Arial"/>
              </a:rPr>
              <a:t>Microsoft Internet Explorer 6.X or newer</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20" name="TextBox 19">
            <a:extLst>
              <a:ext uri="{FF2B5EF4-FFF2-40B4-BE49-F238E27FC236}">
                <a16:creationId xmlns:a16="http://schemas.microsoft.com/office/drawing/2014/main" id="{04D731AF-4082-4711-AA07-BF742C5AC453}"/>
              </a:ext>
            </a:extLst>
          </p:cNvPr>
          <p:cNvSpPr txBox="1"/>
          <p:nvPr/>
        </p:nvSpPr>
        <p:spPr>
          <a:xfrm>
            <a:off x="5904723" y="2336444"/>
            <a:ext cx="6094428" cy="769441"/>
          </a:xfrm>
          <a:prstGeom prst="rect">
            <a:avLst/>
          </a:prstGeom>
          <a:noFill/>
        </p:spPr>
        <p:txBody>
          <a:bodyPr wrap="square">
            <a:spAutoFit/>
          </a:bodyPr>
          <a:lstStyle/>
          <a:p>
            <a:pPr marL="285750" indent="-285750">
              <a:buFont typeface="Arial" panose="020B0604020202020204" pitchFamily="34" charset="0"/>
              <a:buChar char="•"/>
            </a:pPr>
            <a:r>
              <a:rPr lang="en-US" b="1">
                <a:latin typeface="Arial"/>
                <a:cs typeface="Arial"/>
              </a:rPr>
              <a:t>Network Infrastructure</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21" name="TextBox 20">
            <a:extLst>
              <a:ext uri="{FF2B5EF4-FFF2-40B4-BE49-F238E27FC236}">
                <a16:creationId xmlns:a16="http://schemas.microsoft.com/office/drawing/2014/main" id="{D4F28524-2B85-41EA-AB36-8F9EDCE7B117}"/>
              </a:ext>
            </a:extLst>
          </p:cNvPr>
          <p:cNvSpPr txBox="1"/>
          <p:nvPr/>
        </p:nvSpPr>
        <p:spPr>
          <a:xfrm>
            <a:off x="5904723" y="3666383"/>
            <a:ext cx="3494312" cy="769441"/>
          </a:xfrm>
          <a:prstGeom prst="rect">
            <a:avLst/>
          </a:prstGeom>
          <a:noFill/>
        </p:spPr>
        <p:txBody>
          <a:bodyPr wrap="square">
            <a:spAutoFit/>
          </a:bodyPr>
          <a:lstStyle/>
          <a:p>
            <a:pPr marL="285750" indent="-285750">
              <a:buFont typeface="Arial" panose="020B0604020202020204" pitchFamily="34" charset="0"/>
              <a:buChar char="•"/>
            </a:pPr>
            <a:r>
              <a:rPr lang="en-US" b="1">
                <a:latin typeface="Arial"/>
                <a:cs typeface="Arial"/>
              </a:rPr>
              <a:t>Monitor Infrastructure</a:t>
            </a:r>
            <a:br>
              <a:rPr lang="en-US" sz="1400" b="1">
                <a:latin typeface="Arial"/>
                <a:cs typeface="Arial"/>
              </a:rPr>
            </a:br>
            <a:endParaRPr lang="en-US" sz="1200" b="1">
              <a:latin typeface="TeleGrotesk Next Ultra"/>
              <a:cs typeface="TeleGrotesk Next Ultra"/>
            </a:endParaRPr>
          </a:p>
          <a:p>
            <a:pPr marL="285750" indent="-285750">
              <a:buFont typeface="Arial" panose="020B0604020202020204" pitchFamily="34" charset="0"/>
              <a:buChar char="•"/>
            </a:pPr>
            <a:endParaRPr lang="en-US" sz="1400" b="1" kern="1200">
              <a:ea typeface="+mj-ea"/>
              <a:cs typeface="+mj-cs"/>
            </a:endParaRPr>
          </a:p>
        </p:txBody>
      </p:sp>
      <p:sp>
        <p:nvSpPr>
          <p:cNvPr id="22" name="TextBox 21">
            <a:extLst>
              <a:ext uri="{FF2B5EF4-FFF2-40B4-BE49-F238E27FC236}">
                <a16:creationId xmlns:a16="http://schemas.microsoft.com/office/drawing/2014/main" id="{741974FA-738C-45A8-A0F3-27A5A7D987DD}"/>
              </a:ext>
            </a:extLst>
          </p:cNvPr>
          <p:cNvSpPr txBox="1"/>
          <p:nvPr/>
        </p:nvSpPr>
        <p:spPr>
          <a:xfrm>
            <a:off x="6096000" y="4109452"/>
            <a:ext cx="5779920" cy="861774"/>
          </a:xfrm>
          <a:prstGeom prst="rect">
            <a:avLst/>
          </a:prstGeom>
          <a:noFill/>
        </p:spPr>
        <p:txBody>
          <a:bodyPr wrap="square">
            <a:spAutoFit/>
          </a:bodyPr>
          <a:lstStyle/>
          <a:p>
            <a:pPr marL="285750" indent="-285750">
              <a:buFont typeface="Arial" panose="020B0604020202020204" pitchFamily="34" charset="0"/>
              <a:buChar char="•"/>
            </a:pPr>
            <a:r>
              <a:rPr lang="en-US" sz="1200">
                <a:latin typeface="Arial"/>
                <a:cs typeface="Arial"/>
              </a:rPr>
              <a:t>17” Cathode monitor or 15” TFT required</a:t>
            </a:r>
          </a:p>
          <a:p>
            <a:pPr marL="285750" indent="-285750">
              <a:buFont typeface="Arial" panose="020B0604020202020204" pitchFamily="34" charset="0"/>
              <a:buChar char="•"/>
            </a:pPr>
            <a:r>
              <a:rPr lang="en-US" sz="1200">
                <a:latin typeface="Arial"/>
                <a:cs typeface="Arial"/>
              </a:rPr>
              <a:t>Screen resolution at least 1024 x 768, recommended 1280 x 1024</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23" name="TextBox 22">
            <a:extLst>
              <a:ext uri="{FF2B5EF4-FFF2-40B4-BE49-F238E27FC236}">
                <a16:creationId xmlns:a16="http://schemas.microsoft.com/office/drawing/2014/main" id="{3C8F6B0B-619E-4ED5-B225-DEA97B57B1E6}"/>
              </a:ext>
            </a:extLst>
          </p:cNvPr>
          <p:cNvSpPr txBox="1"/>
          <p:nvPr/>
        </p:nvSpPr>
        <p:spPr>
          <a:xfrm>
            <a:off x="362340" y="4756766"/>
            <a:ext cx="6094428" cy="769441"/>
          </a:xfrm>
          <a:prstGeom prst="rect">
            <a:avLst/>
          </a:prstGeom>
          <a:noFill/>
        </p:spPr>
        <p:txBody>
          <a:bodyPr wrap="square">
            <a:spAutoFit/>
          </a:bodyPr>
          <a:lstStyle/>
          <a:p>
            <a:pPr marL="285750" indent="-285750">
              <a:buFont typeface="Arial" panose="020B0604020202020204" pitchFamily="34" charset="0"/>
              <a:buChar char="•"/>
            </a:pPr>
            <a:r>
              <a:rPr lang="en-US" b="1">
                <a:latin typeface="Arial"/>
                <a:cs typeface="Arial"/>
              </a:rPr>
              <a:t>Important</a:t>
            </a:r>
            <a:br>
              <a:rPr lang="en-US" sz="1400">
                <a:latin typeface="Arial"/>
                <a:cs typeface="Arial"/>
              </a:rPr>
            </a:br>
            <a:endParaRPr lang="en-US" sz="1200">
              <a:latin typeface="TeleGrotesk Next Ultra"/>
              <a:cs typeface="TeleGrotesk Next Ultra"/>
            </a:endParaRPr>
          </a:p>
          <a:p>
            <a:pPr marL="285750" indent="-285750">
              <a:buFont typeface="Arial" panose="020B0604020202020204" pitchFamily="34" charset="0"/>
              <a:buChar char="•"/>
            </a:pPr>
            <a:endParaRPr lang="en-US" sz="1400" kern="1200">
              <a:ea typeface="+mj-ea"/>
              <a:cs typeface="+mj-cs"/>
            </a:endParaRPr>
          </a:p>
        </p:txBody>
      </p:sp>
      <p:sp>
        <p:nvSpPr>
          <p:cNvPr id="24" name="TextBox 23">
            <a:extLst>
              <a:ext uri="{FF2B5EF4-FFF2-40B4-BE49-F238E27FC236}">
                <a16:creationId xmlns:a16="http://schemas.microsoft.com/office/drawing/2014/main" id="{C4E4D720-E94D-423E-A4F2-2C23CB8EDBA8}"/>
              </a:ext>
            </a:extLst>
          </p:cNvPr>
          <p:cNvSpPr txBox="1"/>
          <p:nvPr/>
        </p:nvSpPr>
        <p:spPr>
          <a:xfrm>
            <a:off x="594973" y="5125496"/>
            <a:ext cx="10098539" cy="707886"/>
          </a:xfrm>
          <a:prstGeom prst="rect">
            <a:avLst/>
          </a:prstGeom>
          <a:noFill/>
        </p:spPr>
        <p:txBody>
          <a:bodyPr wrap="square">
            <a:spAutoFit/>
          </a:bodyPr>
          <a:lstStyle/>
          <a:p>
            <a:pPr marL="285750" indent="-285750">
              <a:buFont typeface="Arial" panose="020B0604020202020204" pitchFamily="34" charset="0"/>
              <a:buChar char="•"/>
            </a:pPr>
            <a:r>
              <a:rPr lang="en-US" sz="1400" b="0" i="0">
                <a:solidFill>
                  <a:srgbClr val="000000"/>
                </a:solidFill>
                <a:effectLst/>
                <a:latin typeface="CorpoS" pitchFamily="2" charset="0"/>
              </a:rPr>
              <a:t>Microsoft Internet Explorer 6.x or higher with Virtual Java-Machine installed (is a part of Internet Explorer) or Java Plug-in 1.5.x by SUN</a:t>
            </a:r>
            <a:endParaRPr lang="en-US" sz="1400" b="0" i="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US" sz="1400" b="0" i="0">
                <a:solidFill>
                  <a:srgbClr val="000000"/>
                </a:solidFill>
                <a:effectLst/>
                <a:latin typeface="CorpoS" pitchFamily="2" charset="0"/>
              </a:rPr>
              <a:t>The Reaction time will be shortened when the Workstation is equipped better.</a:t>
            </a:r>
            <a:br>
              <a:rPr lang="en-US" sz="1400">
                <a:latin typeface="Arial"/>
                <a:cs typeface="Arial"/>
              </a:rPr>
            </a:br>
            <a:endParaRPr lang="en-US" sz="1200">
              <a:latin typeface="TeleGrotesk Next Ultra"/>
              <a:cs typeface="TeleGrotesk Next Ultra"/>
            </a:endParaRPr>
          </a:p>
        </p:txBody>
      </p:sp>
    </p:spTree>
    <p:extLst>
      <p:ext uri="{BB962C8B-B14F-4D97-AF65-F5344CB8AC3E}">
        <p14:creationId xmlns:p14="http://schemas.microsoft.com/office/powerpoint/2010/main" val="1561814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OXf_AySUgy4W46PaBswH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wez85tm0ijaIjFi0w6cB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8ff14b8-2b30-4341-92a9-395a3c34753e">
      <UserInfo>
        <DisplayName>Yadav, Preeti</DisplayName>
        <AccountId>14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02DD0E69519745A39857A05175799C" ma:contentTypeVersion="4" ma:contentTypeDescription="Create a new document." ma:contentTypeScope="" ma:versionID="8dea5876c8e1c17590152b70a9bf8df2">
  <xsd:schema xmlns:xsd="http://www.w3.org/2001/XMLSchema" xmlns:xs="http://www.w3.org/2001/XMLSchema" xmlns:p="http://schemas.microsoft.com/office/2006/metadata/properties" xmlns:ns2="15e9662c-39be-4f85-b596-96d5c067d9a6" xmlns:ns3="58ff14b8-2b30-4341-92a9-395a3c34753e" targetNamespace="http://schemas.microsoft.com/office/2006/metadata/properties" ma:root="true" ma:fieldsID="15913bcc6b94cfa0b3ab703e491d999a" ns2:_="" ns3:_="">
    <xsd:import namespace="15e9662c-39be-4f85-b596-96d5c067d9a6"/>
    <xsd:import namespace="58ff14b8-2b30-4341-92a9-395a3c3475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e9662c-39be-4f85-b596-96d5c067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8ff14b8-2b30-4341-92a9-395a3c3475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7DED3C-F948-4326-A674-FC98ED5C38A2}">
  <ds:schemaRefs>
    <ds:schemaRef ds:uri="http://purl.org/dc/elements/1.1/"/>
    <ds:schemaRef ds:uri="http://schemas.microsoft.com/office/2006/metadata/properties"/>
    <ds:schemaRef ds:uri="58ff14b8-2b30-4341-92a9-395a3c34753e"/>
    <ds:schemaRef ds:uri="http://schemas.microsoft.com/office/2006/documentManagement/types"/>
    <ds:schemaRef ds:uri="http://purl.org/dc/terms/"/>
    <ds:schemaRef ds:uri="http://schemas.openxmlformats.org/package/2006/metadata/core-properties"/>
    <ds:schemaRef ds:uri="15e9662c-39be-4f85-b596-96d5c067d9a6"/>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D449E42-F6E1-49FD-ABD3-B5D847EEB0A5}">
  <ds:schemaRefs>
    <ds:schemaRef ds:uri="15e9662c-39be-4f85-b596-96d5c067d9a6"/>
    <ds:schemaRef ds:uri="58ff14b8-2b30-4341-92a9-395a3c3475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94FEFEA-D26D-4FC7-9278-2351F69E55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2112</Words>
  <Application>Microsoft Office PowerPoint</Application>
  <PresentationFormat>Widescreen</PresentationFormat>
  <Paragraphs>293</Paragraphs>
  <Slides>26</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8" baseType="lpstr">
      <vt:lpstr>Arial</vt:lpstr>
      <vt:lpstr>Arial</vt:lpstr>
      <vt:lpstr>Calibri</vt:lpstr>
      <vt:lpstr>Calibri Light</vt:lpstr>
      <vt:lpstr>CorpoS</vt:lpstr>
      <vt:lpstr>TeleGrotesk Next Thin</vt:lpstr>
      <vt:lpstr>TeleGrotesk Next Ultra</vt:lpstr>
      <vt:lpstr>TeleGrotesk Next Ultra (Headings)</vt:lpstr>
      <vt:lpstr>Times New Roman</vt:lpstr>
      <vt:lpstr>Wingdings</vt:lpstr>
      <vt:lpstr>Office Theme</vt:lpstr>
      <vt:lpstr>think-cell Folie</vt:lpstr>
      <vt:lpstr>Introduction to Logistikbus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Factory Tool Chain</dc:title>
  <dc:creator>AMIT</dc:creator>
  <cp:lastModifiedBy>Yadav, Preeti</cp:lastModifiedBy>
  <cp:revision>52</cp:revision>
  <dcterms:created xsi:type="dcterms:W3CDTF">2021-08-17T09:59:05Z</dcterms:created>
  <dcterms:modified xsi:type="dcterms:W3CDTF">2022-11-22T10:38:16Z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0x0101009002DD0E69519745A39857A05175799C</vt:lpwstr>
  </property>
</Properties>
</file>